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256" r:id="rId3"/>
    <p:sldId id="314" r:id="rId4"/>
    <p:sldId id="333" r:id="rId5"/>
    <p:sldId id="258" r:id="rId6"/>
    <p:sldId id="336" r:id="rId8"/>
    <p:sldId id="337" r:id="rId9"/>
    <p:sldId id="335" r:id="rId10"/>
    <p:sldId id="259" r:id="rId11"/>
    <p:sldId id="326" r:id="rId12"/>
    <p:sldId id="261" r:id="rId13"/>
    <p:sldId id="338" r:id="rId14"/>
    <p:sldId id="262" r:id="rId15"/>
    <p:sldId id="289" r:id="rId16"/>
    <p:sldId id="313" r:id="rId17"/>
    <p:sldId id="270" r:id="rId18"/>
    <p:sldId id="272" r:id="rId19"/>
    <p:sldId id="273" r:id="rId20"/>
    <p:sldId id="274" r:id="rId21"/>
    <p:sldId id="275" r:id="rId22"/>
    <p:sldId id="268" r:id="rId23"/>
    <p:sldId id="342" r:id="rId24"/>
    <p:sldId id="343" r:id="rId25"/>
    <p:sldId id="344" r:id="rId26"/>
    <p:sldId id="297" r:id="rId27"/>
    <p:sldId id="292" r:id="rId28"/>
    <p:sldId id="295" r:id="rId29"/>
    <p:sldId id="294" r:id="rId30"/>
    <p:sldId id="317" r:id="rId31"/>
    <p:sldId id="339" r:id="rId32"/>
    <p:sldId id="340" r:id="rId33"/>
    <p:sldId id="341" r:id="rId34"/>
    <p:sldId id="304" r:id="rId35"/>
    <p:sldId id="319" r:id="rId36"/>
    <p:sldId id="318" r:id="rId37"/>
    <p:sldId id="309" r:id="rId38"/>
    <p:sldId id="332" r:id="rId39"/>
    <p:sldId id="320" r:id="rId40"/>
    <p:sldId id="306" r:id="rId41"/>
    <p:sldId id="312" r:id="rId42"/>
    <p:sldId id="302" r:id="rId43"/>
    <p:sldId id="303" r:id="rId44"/>
    <p:sldId id="299" r:id="rId45"/>
    <p:sldId id="284" r:id="rId46"/>
    <p:sldId id="321" r:id="rId47"/>
    <p:sldId id="327" r:id="rId48"/>
    <p:sldId id="280" r:id="rId49"/>
    <p:sldId id="282" r:id="rId50"/>
    <p:sldId id="328" r:id="rId51"/>
    <p:sldId id="322" r:id="rId52"/>
    <p:sldId id="324" r:id="rId53"/>
    <p:sldId id="291" r:id="rId54"/>
    <p:sldId id="300" r:id="rId55"/>
    <p:sldId id="334" r:id="rId56"/>
    <p:sldId id="331" r:id="rId57"/>
    <p:sldId id="287"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629"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1" Type="http://schemas.openxmlformats.org/officeDocument/2006/relationships/tableStyles" Target="tableStyles.xml"/><Relationship Id="rId60" Type="http://schemas.openxmlformats.org/officeDocument/2006/relationships/viewProps" Target="viewProps.xml"/><Relationship Id="rId6" Type="http://schemas.openxmlformats.org/officeDocument/2006/relationships/slide" Target="slides/slide4.xml"/><Relationship Id="rId59" Type="http://schemas.openxmlformats.org/officeDocument/2006/relationships/presProps" Target="presProps.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9ABD74-0C89-41F9-9A11-90BF4096153A}" type="datetimeFigureOut">
              <a:rPr lang="en-US" smtClean="0"/>
            </a:fld>
            <a:endParaRPr lang="en-IN"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IN"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33F639-F89D-48F5-88BC-5B5E558D2151}" type="slidenum">
              <a:rPr lang="en-IN" smtClean="0"/>
            </a:fld>
            <a:endParaRPr lang="en-IN"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a:t>Trained more than 100,000</a:t>
            </a:r>
            <a:r>
              <a:rPr lang="en-IN" baseline="0" dirty="0"/>
              <a:t> farmers in sustainable organic farming for more than 20 yrs ensuring a constant supply of good quality raw materials</a:t>
            </a:r>
            <a:endParaRPr lang="en-IN" dirty="0"/>
          </a:p>
        </p:txBody>
      </p:sp>
      <p:sp>
        <p:nvSpPr>
          <p:cNvPr id="4" name="Slide Number Placeholder 3"/>
          <p:cNvSpPr>
            <a:spLocks noGrp="1"/>
          </p:cNvSpPr>
          <p:nvPr>
            <p:ph type="sldNum" sz="quarter" idx="10"/>
          </p:nvPr>
        </p:nvSpPr>
        <p:spPr/>
        <p:txBody>
          <a:bodyPr/>
          <a:lstStyle/>
          <a:p>
            <a:fld id="{5333F639-F89D-48F5-88BC-5B5E558D2151}" type="slidenum">
              <a:rPr lang="en-IN" smtClean="0"/>
            </a:fld>
            <a:endParaRPr lang="en-I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Towards end of ppt</a:t>
            </a:r>
            <a:endParaRPr lang="en-IN" dirty="0"/>
          </a:p>
        </p:txBody>
      </p:sp>
      <p:sp>
        <p:nvSpPr>
          <p:cNvPr id="4" name="Slide Number Placeholder 3"/>
          <p:cNvSpPr>
            <a:spLocks noGrp="1"/>
          </p:cNvSpPr>
          <p:nvPr>
            <p:ph type="sldNum" sz="quarter" idx="10"/>
          </p:nvPr>
        </p:nvSpPr>
        <p:spPr/>
        <p:txBody>
          <a:bodyPr/>
          <a:lstStyle/>
          <a:p>
            <a:fld id="{5333F639-F89D-48F5-88BC-5B5E558D2151}" type="slidenum">
              <a:rPr lang="en-IN" smtClean="0"/>
            </a:fld>
            <a:endParaRPr lang="en-I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err="1"/>
              <a:t>Careophillin</a:t>
            </a:r>
            <a:r>
              <a:rPr lang="en-IN" dirty="0"/>
              <a:t> in </a:t>
            </a:r>
            <a:r>
              <a:rPr lang="en-IN" dirty="0" err="1"/>
              <a:t>clovebud</a:t>
            </a:r>
            <a:r>
              <a:rPr lang="en-IN" dirty="0"/>
              <a:t> oil is volatile</a:t>
            </a:r>
            <a:endParaRPr lang="en-IN" dirty="0"/>
          </a:p>
          <a:p>
            <a:r>
              <a:rPr lang="en-IN" dirty="0" err="1"/>
              <a:t>Eugenol</a:t>
            </a:r>
            <a:r>
              <a:rPr lang="en-IN" dirty="0"/>
              <a:t> acetate ring is broke n in high temps</a:t>
            </a:r>
            <a:endParaRPr lang="en-IN" dirty="0"/>
          </a:p>
        </p:txBody>
      </p:sp>
      <p:sp>
        <p:nvSpPr>
          <p:cNvPr id="4" name="Slide Number Placeholder 3"/>
          <p:cNvSpPr>
            <a:spLocks noGrp="1"/>
          </p:cNvSpPr>
          <p:nvPr>
            <p:ph type="sldNum" sz="quarter" idx="10"/>
          </p:nvPr>
        </p:nvSpPr>
        <p:spPr/>
        <p:txBody>
          <a:bodyPr/>
          <a:lstStyle/>
          <a:p>
            <a:fld id="{5333F639-F89D-48F5-88BC-5B5E558D2151}" type="slidenum">
              <a:rPr lang="en-IN" smtClean="0"/>
            </a:fld>
            <a:endParaRPr lang="en-I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5333F639-F89D-48F5-88BC-5B5E558D2151}" type="slidenum">
              <a:rPr lang="en-IN" smtClean="0"/>
            </a:fld>
            <a:endParaRPr lang="en-IN"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CC154D7-1181-440B-ABA3-6F55F0E32F7D}"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5333F639-F89D-48F5-88BC-5B5E558D2151}" type="slidenum">
              <a:rPr lang="en-IN" smtClean="0"/>
            </a:fld>
            <a:endParaRPr lang="en-IN"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CF77C3B4-461C-4BED-8F5A-3BD40C563D34}" type="datetime1">
              <a:rPr lang="en-IN" smtClean="0"/>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68F0AF7D-F68C-4D22-A745-0F26DB58E409}" type="slidenum">
              <a:rPr lang="en-IN" smtClean="0"/>
            </a:fld>
            <a:endParaRPr lang="en-IN"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4" name="Date Placeholder 3"/>
          <p:cNvSpPr>
            <a:spLocks noGrp="1"/>
          </p:cNvSpPr>
          <p:nvPr>
            <p:ph type="dt" sz="half" idx="10"/>
          </p:nvPr>
        </p:nvSpPr>
        <p:spPr/>
        <p:txBody>
          <a:bodyPr/>
          <a:lstStyle/>
          <a:p>
            <a:fld id="{3D6E96C0-ACC9-4D8F-A71D-FA14D16AFF09}" type="datetime1">
              <a:rPr lang="en-IN" smtClean="0"/>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68F0AF7D-F68C-4D22-A745-0F26DB58E409}" type="slidenum">
              <a:rPr lang="en-IN" smtClean="0"/>
            </a:fld>
            <a:endParaRPr lang="en-IN"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4" name="Date Placeholder 3"/>
          <p:cNvSpPr>
            <a:spLocks noGrp="1"/>
          </p:cNvSpPr>
          <p:nvPr>
            <p:ph type="dt" sz="half" idx="10"/>
          </p:nvPr>
        </p:nvSpPr>
        <p:spPr/>
        <p:txBody>
          <a:bodyPr/>
          <a:lstStyle/>
          <a:p>
            <a:fld id="{E77379AF-3CE9-4AEB-BEC9-217B1ECFBBC2}" type="datetime1">
              <a:rPr lang="en-IN" smtClean="0"/>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68F0AF7D-F68C-4D22-A745-0F26DB58E409}" type="slidenum">
              <a:rPr lang="en-IN" smtClean="0"/>
            </a:fld>
            <a:endParaRPr lang="en-IN"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685801"/>
            <a:ext cx="10972800" cy="5440363"/>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4" name="Date Placeholder 3"/>
          <p:cNvSpPr>
            <a:spLocks noGrp="1"/>
          </p:cNvSpPr>
          <p:nvPr>
            <p:ph type="dt" sz="half" idx="10"/>
          </p:nvPr>
        </p:nvSpPr>
        <p:spPr/>
        <p:txBody>
          <a:bodyPr/>
          <a:lstStyle/>
          <a:p>
            <a:fld id="{ED6DB4CD-99CD-42E8-8EEA-75F6B25DFA56}" type="datetime1">
              <a:rPr lang="en-IN" smtClean="0"/>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68F0AF7D-F68C-4D22-A745-0F26DB58E409}" type="slidenum">
              <a:rPr lang="en-IN" smtClean="0"/>
            </a:fld>
            <a:endParaRPr lang="en-IN"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CC69CDCB-823D-430F-98FD-9B58D21FBBB5}" type="datetime1">
              <a:rPr lang="en-IN" smtClean="0"/>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68F0AF7D-F68C-4D22-A745-0F26DB58E409}" type="slidenum">
              <a:rPr lang="en-IN" smtClean="0"/>
            </a:fld>
            <a:endParaRPr lang="en-IN"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5" name="Date Placeholder 4"/>
          <p:cNvSpPr>
            <a:spLocks noGrp="1"/>
          </p:cNvSpPr>
          <p:nvPr>
            <p:ph type="dt" sz="half" idx="10"/>
          </p:nvPr>
        </p:nvSpPr>
        <p:spPr/>
        <p:txBody>
          <a:bodyPr/>
          <a:lstStyle/>
          <a:p>
            <a:fld id="{AD7D9A99-5E17-48AE-B20E-A27F277264D1}" type="datetime1">
              <a:rPr lang="en-IN" smtClean="0"/>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68F0AF7D-F68C-4D22-A745-0F26DB58E409}" type="slidenum">
              <a:rPr lang="en-IN" smtClean="0"/>
            </a:fld>
            <a:endParaRPr lang="en-IN"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7" name="Date Placeholder 6"/>
          <p:cNvSpPr>
            <a:spLocks noGrp="1"/>
          </p:cNvSpPr>
          <p:nvPr>
            <p:ph type="dt" sz="half" idx="10"/>
          </p:nvPr>
        </p:nvSpPr>
        <p:spPr/>
        <p:txBody>
          <a:bodyPr/>
          <a:lstStyle/>
          <a:p>
            <a:fld id="{97A76B3A-E256-426A-A81D-BABB5626D7C4}" type="datetime1">
              <a:rPr lang="en-IN" smtClean="0"/>
            </a:fld>
            <a:endParaRPr lang="en-IN" dirty="0"/>
          </a:p>
        </p:txBody>
      </p:sp>
      <p:sp>
        <p:nvSpPr>
          <p:cNvPr id="8" name="Footer Placeholder 7"/>
          <p:cNvSpPr>
            <a:spLocks noGrp="1"/>
          </p:cNvSpPr>
          <p:nvPr>
            <p:ph type="ftr" sz="quarter" idx="11"/>
          </p:nvPr>
        </p:nvSpPr>
        <p:spPr/>
        <p:txBody>
          <a:bodyPr/>
          <a:lstStyle/>
          <a:p>
            <a:endParaRPr lang="en-IN" dirty="0"/>
          </a:p>
        </p:txBody>
      </p:sp>
      <p:sp>
        <p:nvSpPr>
          <p:cNvPr id="9" name="Slide Number Placeholder 8"/>
          <p:cNvSpPr>
            <a:spLocks noGrp="1"/>
          </p:cNvSpPr>
          <p:nvPr>
            <p:ph type="sldNum" sz="quarter" idx="12"/>
          </p:nvPr>
        </p:nvSpPr>
        <p:spPr/>
        <p:txBody>
          <a:bodyPr/>
          <a:lstStyle/>
          <a:p>
            <a:fld id="{68F0AF7D-F68C-4D22-A745-0F26DB58E409}" type="slidenum">
              <a:rPr lang="en-IN" smtClean="0"/>
            </a:fld>
            <a:endParaRPr lang="en-IN"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8EA3CF3F-81BD-46BB-A24C-B9BD3A456A20}" type="datetime1">
              <a:rPr lang="en-IN" smtClean="0"/>
            </a:fld>
            <a:endParaRPr lang="en-IN"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68F0AF7D-F68C-4D22-A745-0F26DB58E409}" type="slidenum">
              <a:rPr lang="en-IN" smtClean="0"/>
            </a:fld>
            <a:endParaRPr lang="en-IN"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2B8CE-22F2-4BB2-9CEF-C41BD09F3A3D}" type="datetime1">
              <a:rPr lang="en-IN" smtClean="0"/>
            </a:fld>
            <a:endParaRPr lang="en-IN" dirty="0"/>
          </a:p>
        </p:txBody>
      </p:sp>
      <p:sp>
        <p:nvSpPr>
          <p:cNvPr id="3" name="Footer Placeholder 2"/>
          <p:cNvSpPr>
            <a:spLocks noGrp="1"/>
          </p:cNvSpPr>
          <p:nvPr>
            <p:ph type="ftr" sz="quarter" idx="11"/>
          </p:nvPr>
        </p:nvSpPr>
        <p:spPr/>
        <p:txBody>
          <a:bodyPr/>
          <a:lstStyle/>
          <a:p>
            <a:endParaRPr lang="en-IN" dirty="0"/>
          </a:p>
        </p:txBody>
      </p:sp>
      <p:sp>
        <p:nvSpPr>
          <p:cNvPr id="4" name="Slide Number Placeholder 3"/>
          <p:cNvSpPr>
            <a:spLocks noGrp="1"/>
          </p:cNvSpPr>
          <p:nvPr>
            <p:ph type="sldNum" sz="quarter" idx="12"/>
          </p:nvPr>
        </p:nvSpPr>
        <p:spPr/>
        <p:txBody>
          <a:bodyPr/>
          <a:lstStyle/>
          <a:p>
            <a:fld id="{68F0AF7D-F68C-4D22-A745-0F26DB58E409}" type="slidenum">
              <a:rPr lang="en-IN" smtClean="0"/>
            </a:fld>
            <a:endParaRPr lang="en-IN"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EA3DDA6-F16B-4B38-8BC4-28B5DCCA4C76}" type="datetime1">
              <a:rPr lang="en-IN" smtClean="0"/>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68F0AF7D-F68C-4D22-A745-0F26DB58E409}" type="slidenum">
              <a:rPr lang="en-IN" smtClean="0"/>
            </a:fld>
            <a:endParaRPr lang="en-IN"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D0FE522D-619A-4AAE-B6A1-2E45FADB28DF}" type="datetime1">
              <a:rPr lang="en-IN" smtClean="0"/>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68F0AF7D-F68C-4D22-A745-0F26DB58E409}" type="slidenum">
              <a:rPr lang="en-IN" smtClean="0"/>
            </a:fld>
            <a:endParaRPr lang="en-IN"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135225-A3EA-4C95-9D12-313900D79623}" type="datetime1">
              <a:rPr lang="en-IN" smtClean="0"/>
            </a:fld>
            <a:endParaRPr lang="en-IN"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0AF7D-F68C-4D22-A745-0F26DB58E409}" type="slidenum">
              <a:rPr lang="en-IN" smtClean="0"/>
            </a:fld>
            <a:endParaRPr lang="en-IN"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vmlDrawing" Target="../drawings/vmlDrawing1.vml"/><Relationship Id="rId6"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oleObject" Target="../embeddings/oleObject1.bin"/><Relationship Id="rId3" Type="http://schemas.openxmlformats.org/officeDocument/2006/relationships/image" Target="../media/image2.png"/><Relationship Id="rId2" Type="http://schemas.openxmlformats.org/officeDocument/2006/relationships/hyperlink" Target="mailto:devendrasoman@gmail.com" TargetMode="Externa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6" Type="http://schemas.openxmlformats.org/officeDocument/2006/relationships/vmlDrawing" Target="../drawings/vmlDrawing10.vml"/><Relationship Id="rId5" Type="http://schemas.openxmlformats.org/officeDocument/2006/relationships/slideLayout" Target="../slideLayouts/slideLayout2.xml"/><Relationship Id="rId4" Type="http://schemas.openxmlformats.org/officeDocument/2006/relationships/image" Target="../media/image3.emf"/><Relationship Id="rId3" Type="http://schemas.openxmlformats.org/officeDocument/2006/relationships/oleObject" Target="../embeddings/oleObject10.bin"/><Relationship Id="rId2" Type="http://schemas.openxmlformats.org/officeDocument/2006/relationships/image" Target="../media/image2.png"/><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7" Type="http://schemas.openxmlformats.org/officeDocument/2006/relationships/vmlDrawing" Target="../drawings/vmlDrawing11.vml"/><Relationship Id="rId6"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3.emf"/><Relationship Id="rId3" Type="http://schemas.openxmlformats.org/officeDocument/2006/relationships/oleObject" Target="../embeddings/oleObject11.bin"/><Relationship Id="rId2" Type="http://schemas.openxmlformats.org/officeDocument/2006/relationships/image" Target="../media/image2.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3.emf"/><Relationship Id="rId7" Type="http://schemas.openxmlformats.org/officeDocument/2006/relationships/oleObject" Target="../embeddings/oleObject12.bin"/><Relationship Id="rId6" Type="http://schemas.openxmlformats.org/officeDocument/2006/relationships/image" Target="../media/image2.png"/><Relationship Id="rId5" Type="http://schemas.openxmlformats.org/officeDocument/2006/relationships/image" Target="../media/image27.jpeg"/><Relationship Id="rId4" Type="http://schemas.openxmlformats.org/officeDocument/2006/relationships/image" Target="../media/image26.jpeg"/><Relationship Id="rId3" Type="http://schemas.openxmlformats.org/officeDocument/2006/relationships/image" Target="../media/image25.jpeg"/><Relationship Id="rId2" Type="http://schemas.openxmlformats.org/officeDocument/2006/relationships/image" Target="../media/image24.jpeg"/><Relationship Id="rId10" Type="http://schemas.openxmlformats.org/officeDocument/2006/relationships/vmlDrawing" Target="../drawings/vmlDrawing12.vml"/><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9" Type="http://schemas.openxmlformats.org/officeDocument/2006/relationships/image" Target="../media/image32.jpeg"/><Relationship Id="rId8" Type="http://schemas.openxmlformats.org/officeDocument/2006/relationships/image" Target="../media/image31.jpeg"/><Relationship Id="rId7" Type="http://schemas.openxmlformats.org/officeDocument/2006/relationships/image" Target="../media/image30.jpeg"/><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3.emf"/><Relationship Id="rId3" Type="http://schemas.openxmlformats.org/officeDocument/2006/relationships/oleObject" Target="../embeddings/oleObject13.bin"/><Relationship Id="rId2" Type="http://schemas.openxmlformats.org/officeDocument/2006/relationships/image" Target="../media/image2.png"/><Relationship Id="rId11" Type="http://schemas.openxmlformats.org/officeDocument/2006/relationships/vmlDrawing" Target="../drawings/vmlDrawing13.vml"/><Relationship Id="rId10" Type="http://schemas.openxmlformats.org/officeDocument/2006/relationships/slideLayout" Target="../slideLayouts/slideLayout2.xml"/><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6" Type="http://schemas.openxmlformats.org/officeDocument/2006/relationships/vmlDrawing" Target="../drawings/vmlDrawing14.vml"/><Relationship Id="rId5" Type="http://schemas.openxmlformats.org/officeDocument/2006/relationships/slideLayout" Target="../slideLayouts/slideLayout2.xml"/><Relationship Id="rId4" Type="http://schemas.openxmlformats.org/officeDocument/2006/relationships/image" Target="../media/image3.emf"/><Relationship Id="rId3" Type="http://schemas.openxmlformats.org/officeDocument/2006/relationships/oleObject" Target="../embeddings/oleObject14.bin"/><Relationship Id="rId2" Type="http://schemas.openxmlformats.org/officeDocument/2006/relationships/image" Target="../media/image2.png"/><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6" Type="http://schemas.openxmlformats.org/officeDocument/2006/relationships/vmlDrawing" Target="../drawings/vmlDrawing15.vml"/><Relationship Id="rId5" Type="http://schemas.openxmlformats.org/officeDocument/2006/relationships/slideLayout" Target="../slideLayouts/slideLayout12.xml"/><Relationship Id="rId4" Type="http://schemas.openxmlformats.org/officeDocument/2006/relationships/image" Target="../media/image3.emf"/><Relationship Id="rId3" Type="http://schemas.openxmlformats.org/officeDocument/2006/relationships/oleObject" Target="../embeddings/oleObject15.bin"/><Relationship Id="rId2" Type="http://schemas.openxmlformats.org/officeDocument/2006/relationships/image" Target="../media/image2.png"/><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vmlDrawing" Target="../drawings/vmlDrawing16.vml"/><Relationship Id="rId5" Type="http://schemas.openxmlformats.org/officeDocument/2006/relationships/slideLayout" Target="../slideLayouts/slideLayout4.xml"/><Relationship Id="rId4" Type="http://schemas.openxmlformats.org/officeDocument/2006/relationships/image" Target="../media/image3.emf"/><Relationship Id="rId3" Type="http://schemas.openxmlformats.org/officeDocument/2006/relationships/oleObject" Target="../embeddings/oleObject16.bin"/><Relationship Id="rId2" Type="http://schemas.openxmlformats.org/officeDocument/2006/relationships/image" Target="../media/image2.png"/><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6" Type="http://schemas.openxmlformats.org/officeDocument/2006/relationships/vmlDrawing" Target="../drawings/vmlDrawing17.vml"/><Relationship Id="rId5" Type="http://schemas.openxmlformats.org/officeDocument/2006/relationships/slideLayout" Target="../slideLayouts/slideLayout12.xml"/><Relationship Id="rId4" Type="http://schemas.openxmlformats.org/officeDocument/2006/relationships/image" Target="../media/image3.emf"/><Relationship Id="rId3" Type="http://schemas.openxmlformats.org/officeDocument/2006/relationships/oleObject" Target="../embeddings/oleObject17.bin"/><Relationship Id="rId2" Type="http://schemas.openxmlformats.org/officeDocument/2006/relationships/image" Target="../media/image2.png"/><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6" Type="http://schemas.openxmlformats.org/officeDocument/2006/relationships/vmlDrawing" Target="../drawings/vmlDrawing18.vml"/><Relationship Id="rId5" Type="http://schemas.openxmlformats.org/officeDocument/2006/relationships/slideLayout" Target="../slideLayouts/slideLayout2.xml"/><Relationship Id="rId4" Type="http://schemas.openxmlformats.org/officeDocument/2006/relationships/image" Target="../media/image3.emf"/><Relationship Id="rId3" Type="http://schemas.openxmlformats.org/officeDocument/2006/relationships/oleObject" Target="../embeddings/oleObject18.bin"/><Relationship Id="rId2" Type="http://schemas.openxmlformats.org/officeDocument/2006/relationships/image" Target="../media/image2.pn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7" Type="http://schemas.openxmlformats.org/officeDocument/2006/relationships/vmlDrawing" Target="../drawings/vmlDrawing19.vml"/><Relationship Id="rId6"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oleObject" Target="../embeddings/oleObject19.bin"/><Relationship Id="rId3" Type="http://schemas.openxmlformats.org/officeDocument/2006/relationships/image" Target="../media/image33.jpeg"/><Relationship Id="rId2" Type="http://schemas.openxmlformats.org/officeDocument/2006/relationships/image" Target="../media/image2.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3.emf"/><Relationship Id="rId7" Type="http://schemas.openxmlformats.org/officeDocument/2006/relationships/oleObject" Target="../embeddings/oleObject2.bin"/><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image" Target="../media/image6.jpeg"/><Relationship Id="rId3" Type="http://schemas.openxmlformats.org/officeDocument/2006/relationships/image" Target="../media/image5.jpeg"/><Relationship Id="rId2" Type="http://schemas.openxmlformats.org/officeDocument/2006/relationships/image" Target="../media/image4.jpeg"/><Relationship Id="rId10" Type="http://schemas.openxmlformats.org/officeDocument/2006/relationships/vmlDrawing" Target="../drawings/vmlDrawing2.v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6" Type="http://schemas.openxmlformats.org/officeDocument/2006/relationships/vmlDrawing" Target="../drawings/vmlDrawing20.vml"/><Relationship Id="rId5" Type="http://schemas.openxmlformats.org/officeDocument/2006/relationships/slideLayout" Target="../slideLayouts/slideLayout2.xml"/><Relationship Id="rId4" Type="http://schemas.openxmlformats.org/officeDocument/2006/relationships/image" Target="../media/image3.emf"/><Relationship Id="rId3" Type="http://schemas.openxmlformats.org/officeDocument/2006/relationships/oleObject" Target="../embeddings/oleObject20.bin"/><Relationship Id="rId2" Type="http://schemas.openxmlformats.org/officeDocument/2006/relationships/image" Target="../media/image2.png"/><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6" Type="http://schemas.openxmlformats.org/officeDocument/2006/relationships/vmlDrawing" Target="../drawings/vmlDrawing21.vml"/><Relationship Id="rId5" Type="http://schemas.openxmlformats.org/officeDocument/2006/relationships/slideLayout" Target="../slideLayouts/slideLayout2.xml"/><Relationship Id="rId4" Type="http://schemas.openxmlformats.org/officeDocument/2006/relationships/image" Target="../media/image3.emf"/><Relationship Id="rId3" Type="http://schemas.openxmlformats.org/officeDocument/2006/relationships/oleObject" Target="../embeddings/oleObject21.bin"/><Relationship Id="rId2" Type="http://schemas.openxmlformats.org/officeDocument/2006/relationships/image" Target="../media/image1.png"/><Relationship Id="rId1" Type="http://schemas.openxmlformats.org/officeDocument/2006/relationships/image" Target="../media/image2.png"/></Relationships>
</file>

<file path=ppt/slides/_rels/slide22.xml.rels><?xml version="1.0" encoding="UTF-8" standalone="yes"?>
<Relationships xmlns="http://schemas.openxmlformats.org/package/2006/relationships"><Relationship Id="rId6" Type="http://schemas.openxmlformats.org/officeDocument/2006/relationships/vmlDrawing" Target="../drawings/vmlDrawing22.vml"/><Relationship Id="rId5" Type="http://schemas.openxmlformats.org/officeDocument/2006/relationships/slideLayout" Target="../slideLayouts/slideLayout2.xml"/><Relationship Id="rId4" Type="http://schemas.openxmlformats.org/officeDocument/2006/relationships/image" Target="../media/image3.emf"/><Relationship Id="rId3" Type="http://schemas.openxmlformats.org/officeDocument/2006/relationships/oleObject" Target="../embeddings/oleObject22.bin"/><Relationship Id="rId2" Type="http://schemas.openxmlformats.org/officeDocument/2006/relationships/image" Target="../media/image2.png"/><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9" Type="http://schemas.openxmlformats.org/officeDocument/2006/relationships/vmlDrawing" Target="../drawings/vmlDrawing23.vml"/><Relationship Id="rId8" Type="http://schemas.openxmlformats.org/officeDocument/2006/relationships/slideLayout" Target="../slideLayouts/slideLayout2.xml"/><Relationship Id="rId7" Type="http://schemas.openxmlformats.org/officeDocument/2006/relationships/image" Target="../media/image34.jpeg"/><Relationship Id="rId6" Type="http://schemas.microsoft.com/office/2007/relationships/media" Target="https://www.youtube.com/embed/nkag8BcdOfw" TargetMode="External"/><Relationship Id="rId5" Type="http://schemas.openxmlformats.org/officeDocument/2006/relationships/video" Target="https://www.youtube.com/embed/nkag8BcdOfw" TargetMode="External"/><Relationship Id="rId4" Type="http://schemas.openxmlformats.org/officeDocument/2006/relationships/image" Target="../media/image3.emf"/><Relationship Id="rId3" Type="http://schemas.openxmlformats.org/officeDocument/2006/relationships/oleObject" Target="../embeddings/oleObject23.bin"/><Relationship Id="rId2" Type="http://schemas.openxmlformats.org/officeDocument/2006/relationships/image" Target="../media/image2.png"/><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6" Type="http://schemas.openxmlformats.org/officeDocument/2006/relationships/vmlDrawing" Target="../drawings/vmlDrawing24.vml"/><Relationship Id="rId5" Type="http://schemas.openxmlformats.org/officeDocument/2006/relationships/slideLayout" Target="../slideLayouts/slideLayout2.xml"/><Relationship Id="rId4" Type="http://schemas.openxmlformats.org/officeDocument/2006/relationships/image" Target="../media/image3.emf"/><Relationship Id="rId3" Type="http://schemas.openxmlformats.org/officeDocument/2006/relationships/oleObject" Target="../embeddings/oleObject24.bin"/><Relationship Id="rId2" Type="http://schemas.openxmlformats.org/officeDocument/2006/relationships/image" Target="../media/image2.png"/><Relationship Id="rId1" Type="http://schemas.openxmlformats.org/officeDocument/2006/relationships/image" Target="../media/image1.png"/></Relationships>
</file>

<file path=ppt/slides/_rels/slide25.xml.rels><?xml version="1.0" encoding="UTF-8" standalone="yes"?>
<Relationships xmlns="http://schemas.openxmlformats.org/package/2006/relationships"><Relationship Id="rId9" Type="http://schemas.openxmlformats.org/officeDocument/2006/relationships/image" Target="../media/image39.jpeg"/><Relationship Id="rId8" Type="http://schemas.openxmlformats.org/officeDocument/2006/relationships/image" Target="../media/image38.jpeg"/><Relationship Id="rId7" Type="http://schemas.openxmlformats.org/officeDocument/2006/relationships/image" Target="../media/image37.jpeg"/><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emf"/><Relationship Id="rId3" Type="http://schemas.openxmlformats.org/officeDocument/2006/relationships/oleObject" Target="../embeddings/oleObject25.bin"/><Relationship Id="rId2" Type="http://schemas.openxmlformats.org/officeDocument/2006/relationships/image" Target="../media/image2.png"/><Relationship Id="rId13" Type="http://schemas.openxmlformats.org/officeDocument/2006/relationships/vmlDrawing" Target="../drawings/vmlDrawing25.vml"/><Relationship Id="rId12" Type="http://schemas.openxmlformats.org/officeDocument/2006/relationships/slideLayout" Target="../slideLayouts/slideLayout2.xml"/><Relationship Id="rId11" Type="http://schemas.openxmlformats.org/officeDocument/2006/relationships/image" Target="../media/image41.jpeg"/><Relationship Id="rId10" Type="http://schemas.openxmlformats.org/officeDocument/2006/relationships/image" Target="../media/image40.jpeg"/><Relationship Id="rId1" Type="http://schemas.openxmlformats.org/officeDocument/2006/relationships/image" Target="../media/image1.png"/></Relationships>
</file>

<file path=ppt/slides/_rels/slide26.xml.rels><?xml version="1.0" encoding="UTF-8" standalone="yes"?>
<Relationships xmlns="http://schemas.openxmlformats.org/package/2006/relationships"><Relationship Id="rId9" Type="http://schemas.openxmlformats.org/officeDocument/2006/relationships/image" Target="../media/image46.png"/><Relationship Id="rId8" Type="http://schemas.openxmlformats.org/officeDocument/2006/relationships/image" Target="../media/image45.jpeg"/><Relationship Id="rId7" Type="http://schemas.openxmlformats.org/officeDocument/2006/relationships/image" Target="../media/image44.jpeg"/><Relationship Id="rId6" Type="http://schemas.openxmlformats.org/officeDocument/2006/relationships/image" Target="../media/image43.jpeg"/><Relationship Id="rId5" Type="http://schemas.openxmlformats.org/officeDocument/2006/relationships/image" Target="../media/image3.emf"/><Relationship Id="rId4" Type="http://schemas.openxmlformats.org/officeDocument/2006/relationships/oleObject" Target="../embeddings/oleObject26.bin"/><Relationship Id="rId3" Type="http://schemas.openxmlformats.org/officeDocument/2006/relationships/image" Target="../media/image2.png"/><Relationship Id="rId2" Type="http://schemas.openxmlformats.org/officeDocument/2006/relationships/image" Target="../media/image1.png"/><Relationship Id="rId14" Type="http://schemas.openxmlformats.org/officeDocument/2006/relationships/vmlDrawing" Target="../drawings/vmlDrawing26.vml"/><Relationship Id="rId13" Type="http://schemas.openxmlformats.org/officeDocument/2006/relationships/slideLayout" Target="../slideLayouts/slideLayout2.xml"/><Relationship Id="rId12" Type="http://schemas.openxmlformats.org/officeDocument/2006/relationships/hyperlink" Target="http://happyfamily.org.in/" TargetMode="External"/><Relationship Id="rId11" Type="http://schemas.openxmlformats.org/officeDocument/2006/relationships/hyperlink" Target="http://www.aveda.com/" TargetMode="External"/><Relationship Id="rId10" Type="http://schemas.openxmlformats.org/officeDocument/2006/relationships/hyperlink" Target="http://www.worldorganics.com/" TargetMode="External"/><Relationship Id="rId1" Type="http://schemas.openxmlformats.org/officeDocument/2006/relationships/image" Target="../media/image42.jpeg"/></Relationships>
</file>

<file path=ppt/slides/_rels/slide27.xml.rels><?xml version="1.0" encoding="UTF-8" standalone="yes"?>
<Relationships xmlns="http://schemas.openxmlformats.org/package/2006/relationships"><Relationship Id="rId9" Type="http://schemas.openxmlformats.org/officeDocument/2006/relationships/image" Target="../media/image51.png"/><Relationship Id="rId8" Type="http://schemas.openxmlformats.org/officeDocument/2006/relationships/image" Target="../media/image50.jpeg"/><Relationship Id="rId7" Type="http://schemas.openxmlformats.org/officeDocument/2006/relationships/image" Target="../media/image49.jpeg"/><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3.emf"/><Relationship Id="rId3" Type="http://schemas.openxmlformats.org/officeDocument/2006/relationships/oleObject" Target="../embeddings/oleObject27.bin"/><Relationship Id="rId2" Type="http://schemas.openxmlformats.org/officeDocument/2006/relationships/image" Target="../media/image2.png"/><Relationship Id="rId11" Type="http://schemas.openxmlformats.org/officeDocument/2006/relationships/vmlDrawing" Target="../drawings/vmlDrawing27.vml"/><Relationship Id="rId10" Type="http://schemas.openxmlformats.org/officeDocument/2006/relationships/slideLayout" Target="../slideLayouts/slideLayout2.xml"/><Relationship Id="rId1" Type="http://schemas.openxmlformats.org/officeDocument/2006/relationships/image" Target="../media/image1.png"/></Relationships>
</file>

<file path=ppt/slides/_rels/slide28.xml.rels><?xml version="1.0" encoding="UTF-8" standalone="yes"?>
<Relationships xmlns="http://schemas.openxmlformats.org/package/2006/relationships"><Relationship Id="rId6" Type="http://schemas.openxmlformats.org/officeDocument/2006/relationships/vmlDrawing" Target="../drawings/vmlDrawing28.vml"/><Relationship Id="rId5" Type="http://schemas.openxmlformats.org/officeDocument/2006/relationships/slideLayout" Target="../slideLayouts/slideLayout2.xml"/><Relationship Id="rId4" Type="http://schemas.openxmlformats.org/officeDocument/2006/relationships/image" Target="../media/image3.emf"/><Relationship Id="rId3" Type="http://schemas.openxmlformats.org/officeDocument/2006/relationships/oleObject" Target="../embeddings/oleObject28.bin"/><Relationship Id="rId2" Type="http://schemas.openxmlformats.org/officeDocument/2006/relationships/image" Target="../media/image2.png"/><Relationship Id="rId1" Type="http://schemas.openxmlformats.org/officeDocument/2006/relationships/image" Target="../media/image1.png"/></Relationships>
</file>

<file path=ppt/slides/_rels/slide29.xml.rels><?xml version="1.0" encoding="UTF-8" standalone="yes"?>
<Relationships xmlns="http://schemas.openxmlformats.org/package/2006/relationships"><Relationship Id="rId6" Type="http://schemas.openxmlformats.org/officeDocument/2006/relationships/vmlDrawing" Target="../drawings/vmlDrawing29.vml"/><Relationship Id="rId5" Type="http://schemas.openxmlformats.org/officeDocument/2006/relationships/slideLayout" Target="../slideLayouts/slideLayout2.xml"/><Relationship Id="rId4" Type="http://schemas.openxmlformats.org/officeDocument/2006/relationships/image" Target="../media/image3.emf"/><Relationship Id="rId3" Type="http://schemas.openxmlformats.org/officeDocument/2006/relationships/oleObject" Target="../embeddings/oleObject29.bin"/><Relationship Id="rId2" Type="http://schemas.openxmlformats.org/officeDocument/2006/relationships/image" Target="../media/image2.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6" Type="http://schemas.openxmlformats.org/officeDocument/2006/relationships/vmlDrawing" Target="../drawings/vmlDrawing3.vml"/><Relationship Id="rId5" Type="http://schemas.openxmlformats.org/officeDocument/2006/relationships/slideLayout" Target="../slideLayouts/slideLayout2.xml"/><Relationship Id="rId4" Type="http://schemas.openxmlformats.org/officeDocument/2006/relationships/image" Target="../media/image3.emf"/><Relationship Id="rId3" Type="http://schemas.openxmlformats.org/officeDocument/2006/relationships/oleObject" Target="../embeddings/oleObject3.bin"/><Relationship Id="rId2" Type="http://schemas.openxmlformats.org/officeDocument/2006/relationships/image" Target="../media/image2.png"/><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6" Type="http://schemas.openxmlformats.org/officeDocument/2006/relationships/vmlDrawing" Target="../drawings/vmlDrawing30.vml"/><Relationship Id="rId5" Type="http://schemas.openxmlformats.org/officeDocument/2006/relationships/slideLayout" Target="../slideLayouts/slideLayout2.xml"/><Relationship Id="rId4" Type="http://schemas.openxmlformats.org/officeDocument/2006/relationships/image" Target="../media/image3.emf"/><Relationship Id="rId3" Type="http://schemas.openxmlformats.org/officeDocument/2006/relationships/oleObject" Target="../embeddings/oleObject30.bin"/><Relationship Id="rId2" Type="http://schemas.openxmlformats.org/officeDocument/2006/relationships/image" Target="../media/image2.png"/><Relationship Id="rId1" Type="http://schemas.openxmlformats.org/officeDocument/2006/relationships/image" Target="../media/image1.png"/></Relationships>
</file>

<file path=ppt/slides/_rels/slide31.xml.rels><?xml version="1.0" encoding="UTF-8" standalone="yes"?>
<Relationships xmlns="http://schemas.openxmlformats.org/package/2006/relationships"><Relationship Id="rId6" Type="http://schemas.openxmlformats.org/officeDocument/2006/relationships/vmlDrawing" Target="../drawings/vmlDrawing31.vml"/><Relationship Id="rId5" Type="http://schemas.openxmlformats.org/officeDocument/2006/relationships/slideLayout" Target="../slideLayouts/slideLayout2.xml"/><Relationship Id="rId4" Type="http://schemas.openxmlformats.org/officeDocument/2006/relationships/image" Target="../media/image3.emf"/><Relationship Id="rId3" Type="http://schemas.openxmlformats.org/officeDocument/2006/relationships/oleObject" Target="../embeddings/oleObject31.bin"/><Relationship Id="rId2" Type="http://schemas.openxmlformats.org/officeDocument/2006/relationships/image" Target="../media/image2.png"/><Relationship Id="rId1" Type="http://schemas.openxmlformats.org/officeDocument/2006/relationships/image" Target="../media/image1.png"/></Relationships>
</file>

<file path=ppt/slides/_rels/slide32.xml.rels><?xml version="1.0" encoding="UTF-8" standalone="yes"?>
<Relationships xmlns="http://schemas.openxmlformats.org/package/2006/relationships"><Relationship Id="rId7" Type="http://schemas.openxmlformats.org/officeDocument/2006/relationships/vmlDrawing" Target="../drawings/vmlDrawing32.vml"/><Relationship Id="rId6"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oleObject" Target="../embeddings/oleObject32.bin"/><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image" Target="../media/image52.png"/></Relationships>
</file>

<file path=ppt/slides/_rels/slide33.xml.rels><?xml version="1.0" encoding="UTF-8" standalone="yes"?>
<Relationships xmlns="http://schemas.openxmlformats.org/package/2006/relationships"><Relationship Id="rId9" Type="http://schemas.openxmlformats.org/officeDocument/2006/relationships/vmlDrawing" Target="../drawings/vmlDrawing33.vml"/><Relationship Id="rId8" Type="http://schemas.openxmlformats.org/officeDocument/2006/relationships/slideLayout" Target="../slideLayouts/slideLayout2.xml"/><Relationship Id="rId7" Type="http://schemas.openxmlformats.org/officeDocument/2006/relationships/image" Target="../media/image55.png"/><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3.emf"/><Relationship Id="rId3" Type="http://schemas.openxmlformats.org/officeDocument/2006/relationships/oleObject" Target="../embeddings/oleObject33.bin"/><Relationship Id="rId2" Type="http://schemas.openxmlformats.org/officeDocument/2006/relationships/image" Target="../media/image2.png"/><Relationship Id="rId1" Type="http://schemas.openxmlformats.org/officeDocument/2006/relationships/image" Target="../media/image1.png"/></Relationships>
</file>

<file path=ppt/slides/_rels/slide34.xml.rels><?xml version="1.0" encoding="UTF-8" standalone="yes"?>
<Relationships xmlns="http://schemas.openxmlformats.org/package/2006/relationships"><Relationship Id="rId8" Type="http://schemas.openxmlformats.org/officeDocument/2006/relationships/vmlDrawing" Target="../drawings/vmlDrawing34.vml"/><Relationship Id="rId7"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3.emf"/><Relationship Id="rId3" Type="http://schemas.openxmlformats.org/officeDocument/2006/relationships/oleObject" Target="../embeddings/oleObject34.bin"/><Relationship Id="rId2" Type="http://schemas.openxmlformats.org/officeDocument/2006/relationships/image" Target="../media/image2.png"/><Relationship Id="rId1" Type="http://schemas.openxmlformats.org/officeDocument/2006/relationships/image" Target="../media/image1.png"/></Relationships>
</file>

<file path=ppt/slides/_rels/slide35.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vmlDrawing" Target="../drawings/vmlDrawing35.vml"/><Relationship Id="rId5" Type="http://schemas.openxmlformats.org/officeDocument/2006/relationships/slideLayout" Target="../slideLayouts/slideLayout2.xml"/><Relationship Id="rId4" Type="http://schemas.openxmlformats.org/officeDocument/2006/relationships/image" Target="../media/image3.emf"/><Relationship Id="rId3" Type="http://schemas.openxmlformats.org/officeDocument/2006/relationships/oleObject" Target="../embeddings/oleObject35.bin"/><Relationship Id="rId2" Type="http://schemas.openxmlformats.org/officeDocument/2006/relationships/image" Target="../media/image2.png"/><Relationship Id="rId1" Type="http://schemas.openxmlformats.org/officeDocument/2006/relationships/image" Target="../media/image1.png"/></Relationships>
</file>

<file path=ppt/slides/_rels/slide36.xml.rels><?xml version="1.0" encoding="UTF-8" standalone="yes"?>
<Relationships xmlns="http://schemas.openxmlformats.org/package/2006/relationships"><Relationship Id="rId6" Type="http://schemas.openxmlformats.org/officeDocument/2006/relationships/vmlDrawing" Target="../drawings/vmlDrawing36.vml"/><Relationship Id="rId5" Type="http://schemas.openxmlformats.org/officeDocument/2006/relationships/slideLayout" Target="../slideLayouts/slideLayout2.xml"/><Relationship Id="rId4" Type="http://schemas.openxmlformats.org/officeDocument/2006/relationships/image" Target="../media/image3.emf"/><Relationship Id="rId3" Type="http://schemas.openxmlformats.org/officeDocument/2006/relationships/oleObject" Target="../embeddings/oleObject36.bin"/><Relationship Id="rId2" Type="http://schemas.openxmlformats.org/officeDocument/2006/relationships/image" Target="../media/image2.png"/><Relationship Id="rId1" Type="http://schemas.openxmlformats.org/officeDocument/2006/relationships/image" Target="../media/image1.png"/></Relationships>
</file>

<file path=ppt/slides/_rels/slide37.xml.rels><?xml version="1.0" encoding="UTF-8" standalone="yes"?>
<Relationships xmlns="http://schemas.openxmlformats.org/package/2006/relationships"><Relationship Id="rId6" Type="http://schemas.openxmlformats.org/officeDocument/2006/relationships/vmlDrawing" Target="../drawings/vmlDrawing37.vml"/><Relationship Id="rId5" Type="http://schemas.openxmlformats.org/officeDocument/2006/relationships/slideLayout" Target="../slideLayouts/slideLayout12.xml"/><Relationship Id="rId4" Type="http://schemas.openxmlformats.org/officeDocument/2006/relationships/image" Target="../media/image3.emf"/><Relationship Id="rId3" Type="http://schemas.openxmlformats.org/officeDocument/2006/relationships/oleObject" Target="../embeddings/oleObject37.bin"/><Relationship Id="rId2" Type="http://schemas.openxmlformats.org/officeDocument/2006/relationships/image" Target="../media/image2.png"/><Relationship Id="rId1" Type="http://schemas.openxmlformats.org/officeDocument/2006/relationships/image" Target="../media/image1.png"/></Relationships>
</file>

<file path=ppt/slides/_rels/slide38.xml.rels><?xml version="1.0" encoding="UTF-8" standalone="yes"?>
<Relationships xmlns="http://schemas.openxmlformats.org/package/2006/relationships"><Relationship Id="rId6" Type="http://schemas.openxmlformats.org/officeDocument/2006/relationships/vmlDrawing" Target="../drawings/vmlDrawing38.vml"/><Relationship Id="rId5" Type="http://schemas.openxmlformats.org/officeDocument/2006/relationships/slideLayout" Target="../slideLayouts/slideLayout12.xml"/><Relationship Id="rId4" Type="http://schemas.openxmlformats.org/officeDocument/2006/relationships/image" Target="../media/image3.emf"/><Relationship Id="rId3" Type="http://schemas.openxmlformats.org/officeDocument/2006/relationships/oleObject" Target="../embeddings/oleObject38.bin"/><Relationship Id="rId2" Type="http://schemas.openxmlformats.org/officeDocument/2006/relationships/image" Target="../media/image2.png"/><Relationship Id="rId1" Type="http://schemas.openxmlformats.org/officeDocument/2006/relationships/image" Target="../media/image1.png"/></Relationships>
</file>

<file path=ppt/slides/_rels/slide39.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vmlDrawing" Target="../drawings/vmlDrawing39.vml"/><Relationship Id="rId5" Type="http://schemas.openxmlformats.org/officeDocument/2006/relationships/slideLayout" Target="../slideLayouts/slideLayout2.xml"/><Relationship Id="rId4" Type="http://schemas.openxmlformats.org/officeDocument/2006/relationships/image" Target="../media/image3.emf"/><Relationship Id="rId3" Type="http://schemas.openxmlformats.org/officeDocument/2006/relationships/oleObject" Target="../embeddings/oleObject39.bin"/><Relationship Id="rId2" Type="http://schemas.openxmlformats.org/officeDocument/2006/relationships/image" Target="../media/image2.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9" Type="http://schemas.openxmlformats.org/officeDocument/2006/relationships/vmlDrawing" Target="../drawings/vmlDrawing4.vml"/><Relationship Id="rId8" Type="http://schemas.openxmlformats.org/officeDocument/2006/relationships/slideLayout" Target="../slideLayouts/slideLayout2.xml"/><Relationship Id="rId7" Type="http://schemas.openxmlformats.org/officeDocument/2006/relationships/image" Target="../media/image10.jpeg"/><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3.emf"/><Relationship Id="rId3" Type="http://schemas.openxmlformats.org/officeDocument/2006/relationships/oleObject" Target="../embeddings/oleObject4.bin"/><Relationship Id="rId2" Type="http://schemas.openxmlformats.org/officeDocument/2006/relationships/image" Target="../media/image2.png"/><Relationship Id="rId10" Type="http://schemas.openxmlformats.org/officeDocument/2006/relationships/notesSlide" Target="../notesSlides/notesSlide1.xml"/><Relationship Id="rId1" Type="http://schemas.openxmlformats.org/officeDocument/2006/relationships/image" Target="../media/image1.png"/></Relationships>
</file>

<file path=ppt/slides/_rels/slide40.xml.rels><?xml version="1.0" encoding="UTF-8" standalone="yes"?>
<Relationships xmlns="http://schemas.openxmlformats.org/package/2006/relationships"><Relationship Id="rId7" Type="http://schemas.openxmlformats.org/officeDocument/2006/relationships/vmlDrawing" Target="../drawings/vmlDrawing40.vml"/><Relationship Id="rId6"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oleObject" Target="../embeddings/oleObject40.bin"/><Relationship Id="rId3" Type="http://schemas.openxmlformats.org/officeDocument/2006/relationships/image" Target="../media/image2.png"/><Relationship Id="rId2" Type="http://schemas.openxmlformats.org/officeDocument/2006/relationships/image" Target="../media/image58.png"/><Relationship Id="rId1" Type="http://schemas.openxmlformats.org/officeDocument/2006/relationships/image" Target="../media/image1.png"/></Relationships>
</file>

<file path=ppt/slides/_rels/slide41.xml.rels><?xml version="1.0" encoding="UTF-8" standalone="yes"?>
<Relationships xmlns="http://schemas.openxmlformats.org/package/2006/relationships"><Relationship Id="rId6" Type="http://schemas.openxmlformats.org/officeDocument/2006/relationships/vmlDrawing" Target="../drawings/vmlDrawing41.vml"/><Relationship Id="rId5" Type="http://schemas.openxmlformats.org/officeDocument/2006/relationships/slideLayout" Target="../slideLayouts/slideLayout2.xml"/><Relationship Id="rId4" Type="http://schemas.openxmlformats.org/officeDocument/2006/relationships/image" Target="../media/image3.emf"/><Relationship Id="rId3" Type="http://schemas.openxmlformats.org/officeDocument/2006/relationships/oleObject" Target="../embeddings/oleObject41.bin"/><Relationship Id="rId2" Type="http://schemas.openxmlformats.org/officeDocument/2006/relationships/image" Target="../media/image2.png"/><Relationship Id="rId1" Type="http://schemas.openxmlformats.org/officeDocument/2006/relationships/image" Target="../media/image1.png"/></Relationships>
</file>

<file path=ppt/slides/_rels/slide42.xml.rels><?xml version="1.0" encoding="UTF-8" standalone="yes"?>
<Relationships xmlns="http://schemas.openxmlformats.org/package/2006/relationships"><Relationship Id="rId9" Type="http://schemas.openxmlformats.org/officeDocument/2006/relationships/vmlDrawing" Target="../drawings/vmlDrawing42.vml"/><Relationship Id="rId8" Type="http://schemas.openxmlformats.org/officeDocument/2006/relationships/slideLayout" Target="../slideLayouts/slideLayout2.xml"/><Relationship Id="rId7" Type="http://schemas.openxmlformats.org/officeDocument/2006/relationships/image" Target="../media/image61.png"/><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3.emf"/><Relationship Id="rId3" Type="http://schemas.openxmlformats.org/officeDocument/2006/relationships/oleObject" Target="../embeddings/oleObject42.bin"/><Relationship Id="rId2" Type="http://schemas.openxmlformats.org/officeDocument/2006/relationships/image" Target="../media/image2.png"/><Relationship Id="rId1" Type="http://schemas.openxmlformats.org/officeDocument/2006/relationships/image" Target="../media/image1.png"/></Relationships>
</file>

<file path=ppt/slides/_rels/slide43.xml.rels><?xml version="1.0" encoding="UTF-8" standalone="yes"?>
<Relationships xmlns="http://schemas.openxmlformats.org/package/2006/relationships"><Relationship Id="rId9" Type="http://schemas.openxmlformats.org/officeDocument/2006/relationships/oleObject" Target="../embeddings/oleObject43.bin"/><Relationship Id="rId8" Type="http://schemas.openxmlformats.org/officeDocument/2006/relationships/image" Target="../media/image2.png"/><Relationship Id="rId7" Type="http://schemas.openxmlformats.org/officeDocument/2006/relationships/image" Target="../media/image1.png"/><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3" Type="http://schemas.openxmlformats.org/officeDocument/2006/relationships/image" Target="../media/image64.png"/><Relationship Id="rId2" Type="http://schemas.openxmlformats.org/officeDocument/2006/relationships/image" Target="../media/image63.png"/><Relationship Id="rId12" Type="http://schemas.openxmlformats.org/officeDocument/2006/relationships/vmlDrawing" Target="../drawings/vmlDrawing43.vml"/><Relationship Id="rId11" Type="http://schemas.openxmlformats.org/officeDocument/2006/relationships/slideLayout" Target="../slideLayouts/slideLayout2.xml"/><Relationship Id="rId10" Type="http://schemas.openxmlformats.org/officeDocument/2006/relationships/image" Target="../media/image3.emf"/><Relationship Id="rId1" Type="http://schemas.openxmlformats.org/officeDocument/2006/relationships/image" Target="../media/image62.png"/></Relationships>
</file>

<file path=ppt/slides/_rels/slide44.xml.rels><?xml version="1.0" encoding="UTF-8" standalone="yes"?>
<Relationships xmlns="http://schemas.openxmlformats.org/package/2006/relationships"><Relationship Id="rId8" Type="http://schemas.openxmlformats.org/officeDocument/2006/relationships/vmlDrawing" Target="../drawings/vmlDrawing44.vml"/><Relationship Id="rId7"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3.emf"/><Relationship Id="rId3" Type="http://schemas.openxmlformats.org/officeDocument/2006/relationships/oleObject" Target="../embeddings/oleObject44.bin"/><Relationship Id="rId2" Type="http://schemas.openxmlformats.org/officeDocument/2006/relationships/image" Target="../media/image2.png"/><Relationship Id="rId1" Type="http://schemas.openxmlformats.org/officeDocument/2006/relationships/image" Target="../media/image1.png"/></Relationships>
</file>

<file path=ppt/slides/_rels/slide45.xml.rels><?xml version="1.0" encoding="UTF-8" standalone="yes"?>
<Relationships xmlns="http://schemas.openxmlformats.org/package/2006/relationships"><Relationship Id="rId8" Type="http://schemas.openxmlformats.org/officeDocument/2006/relationships/vmlDrawing" Target="../drawings/vmlDrawing45.vml"/><Relationship Id="rId7"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3.emf"/><Relationship Id="rId3" Type="http://schemas.openxmlformats.org/officeDocument/2006/relationships/oleObject" Target="../embeddings/oleObject45.bin"/><Relationship Id="rId2" Type="http://schemas.openxmlformats.org/officeDocument/2006/relationships/image" Target="../media/image2.png"/><Relationship Id="rId1" Type="http://schemas.openxmlformats.org/officeDocument/2006/relationships/image" Target="../media/image1.png"/></Relationships>
</file>

<file path=ppt/slides/_rels/slide46.xml.rels><?xml version="1.0" encoding="UTF-8" standalone="yes"?>
<Relationships xmlns="http://schemas.openxmlformats.org/package/2006/relationships"><Relationship Id="rId8" Type="http://schemas.openxmlformats.org/officeDocument/2006/relationships/vmlDrawing" Target="../drawings/vmlDrawing46.vml"/><Relationship Id="rId7"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3.emf"/><Relationship Id="rId3" Type="http://schemas.openxmlformats.org/officeDocument/2006/relationships/oleObject" Target="../embeddings/oleObject46.bin"/><Relationship Id="rId2" Type="http://schemas.openxmlformats.org/officeDocument/2006/relationships/image" Target="../media/image2.png"/><Relationship Id="rId1" Type="http://schemas.openxmlformats.org/officeDocument/2006/relationships/image" Target="../media/image1.png"/></Relationships>
</file>

<file path=ppt/slides/_rels/slide47.xml.rels><?xml version="1.0" encoding="UTF-8" standalone="yes"?>
<Relationships xmlns="http://schemas.openxmlformats.org/package/2006/relationships"><Relationship Id="rId7" Type="http://schemas.openxmlformats.org/officeDocument/2006/relationships/vmlDrawing" Target="../drawings/vmlDrawing47.vml"/><Relationship Id="rId6"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3.emf"/><Relationship Id="rId3" Type="http://schemas.openxmlformats.org/officeDocument/2006/relationships/oleObject" Target="../embeddings/oleObject47.bin"/><Relationship Id="rId2" Type="http://schemas.openxmlformats.org/officeDocument/2006/relationships/image" Target="../media/image2.png"/><Relationship Id="rId1" Type="http://schemas.openxmlformats.org/officeDocument/2006/relationships/image" Target="../media/image1.png"/></Relationships>
</file>

<file path=ppt/slides/_rels/slide48.xml.rels><?xml version="1.0" encoding="UTF-8" standalone="yes"?>
<Relationships xmlns="http://schemas.openxmlformats.org/package/2006/relationships"><Relationship Id="rId7" Type="http://schemas.openxmlformats.org/officeDocument/2006/relationships/vmlDrawing" Target="../drawings/vmlDrawing48.vml"/><Relationship Id="rId6"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3.emf"/><Relationship Id="rId3" Type="http://schemas.openxmlformats.org/officeDocument/2006/relationships/oleObject" Target="../embeddings/oleObject48.bin"/><Relationship Id="rId2" Type="http://schemas.openxmlformats.org/officeDocument/2006/relationships/image" Target="../media/image2.png"/><Relationship Id="rId1" Type="http://schemas.openxmlformats.org/officeDocument/2006/relationships/image" Target="../media/image1.png"/></Relationships>
</file>

<file path=ppt/slides/_rels/slide49.xml.rels><?xml version="1.0" encoding="UTF-8" standalone="yes"?>
<Relationships xmlns="http://schemas.openxmlformats.org/package/2006/relationships"><Relationship Id="rId8" Type="http://schemas.openxmlformats.org/officeDocument/2006/relationships/vmlDrawing" Target="../drawings/vmlDrawing49.vml"/><Relationship Id="rId7"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74.png"/><Relationship Id="rId4" Type="http://schemas.openxmlformats.org/officeDocument/2006/relationships/image" Target="../media/image3.emf"/><Relationship Id="rId3" Type="http://schemas.openxmlformats.org/officeDocument/2006/relationships/oleObject" Target="../embeddings/oleObject49.bin"/><Relationship Id="rId2" Type="http://schemas.openxmlformats.org/officeDocument/2006/relationships/image" Target="../media/image2.pn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7" Type="http://schemas.openxmlformats.org/officeDocument/2006/relationships/vmlDrawing" Target="../drawings/vmlDrawing5.vml"/><Relationship Id="rId6"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oleObject" Target="../embeddings/oleObject5.bin"/><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image" Target="../media/image11.jpeg"/></Relationships>
</file>

<file path=ppt/slides/_rels/slide50.xml.rels><?xml version="1.0" encoding="UTF-8" standalone="yes"?>
<Relationships xmlns="http://schemas.openxmlformats.org/package/2006/relationships"><Relationship Id="rId7" Type="http://schemas.openxmlformats.org/officeDocument/2006/relationships/vmlDrawing" Target="../drawings/vmlDrawing50.vml"/><Relationship Id="rId6"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3.emf"/><Relationship Id="rId3" Type="http://schemas.openxmlformats.org/officeDocument/2006/relationships/oleObject" Target="../embeddings/oleObject50.bin"/><Relationship Id="rId2" Type="http://schemas.openxmlformats.org/officeDocument/2006/relationships/image" Target="../media/image2.png"/><Relationship Id="rId1" Type="http://schemas.openxmlformats.org/officeDocument/2006/relationships/image" Target="../media/image1.png"/></Relationships>
</file>

<file path=ppt/slides/_rels/slide51.xml.rels><?xml version="1.0" encoding="UTF-8" standalone="yes"?>
<Relationships xmlns="http://schemas.openxmlformats.org/package/2006/relationships"><Relationship Id="rId7" Type="http://schemas.openxmlformats.org/officeDocument/2006/relationships/vmlDrawing" Target="../drawings/vmlDrawing51.vml"/><Relationship Id="rId6"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3.emf"/><Relationship Id="rId3" Type="http://schemas.openxmlformats.org/officeDocument/2006/relationships/oleObject" Target="../embeddings/oleObject51.bin"/><Relationship Id="rId2" Type="http://schemas.openxmlformats.org/officeDocument/2006/relationships/image" Target="../media/image2.png"/><Relationship Id="rId1" Type="http://schemas.openxmlformats.org/officeDocument/2006/relationships/image" Target="../media/image1.png"/></Relationships>
</file>

<file path=ppt/slides/_rels/slide52.xml.rels><?xml version="1.0" encoding="UTF-8" standalone="yes"?>
<Relationships xmlns="http://schemas.openxmlformats.org/package/2006/relationships"><Relationship Id="rId7" Type="http://schemas.openxmlformats.org/officeDocument/2006/relationships/vmlDrawing" Target="../drawings/vmlDrawing52.vml"/><Relationship Id="rId6"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3.emf"/><Relationship Id="rId3" Type="http://schemas.openxmlformats.org/officeDocument/2006/relationships/oleObject" Target="../embeddings/oleObject52.bin"/><Relationship Id="rId2" Type="http://schemas.openxmlformats.org/officeDocument/2006/relationships/image" Target="../media/image2.png"/><Relationship Id="rId1" Type="http://schemas.openxmlformats.org/officeDocument/2006/relationships/image" Target="../media/image1.png"/></Relationships>
</file>

<file path=ppt/slides/_rels/slide53.xml.rels><?xml version="1.0" encoding="UTF-8" standalone="yes"?>
<Relationships xmlns="http://schemas.openxmlformats.org/package/2006/relationships"><Relationship Id="rId6" Type="http://schemas.openxmlformats.org/officeDocument/2006/relationships/vmlDrawing" Target="../drawings/vmlDrawing53.vml"/><Relationship Id="rId5" Type="http://schemas.openxmlformats.org/officeDocument/2006/relationships/slideLayout" Target="../slideLayouts/slideLayout2.xml"/><Relationship Id="rId4" Type="http://schemas.openxmlformats.org/officeDocument/2006/relationships/image" Target="../media/image3.emf"/><Relationship Id="rId3" Type="http://schemas.openxmlformats.org/officeDocument/2006/relationships/oleObject" Target="../embeddings/oleObject53.bin"/><Relationship Id="rId2" Type="http://schemas.openxmlformats.org/officeDocument/2006/relationships/image" Target="../media/image2.png"/><Relationship Id="rId1" Type="http://schemas.openxmlformats.org/officeDocument/2006/relationships/image" Target="../media/image1.png"/></Relationships>
</file>

<file path=ppt/slides/_rels/slide54.xml.rels><?xml version="1.0" encoding="UTF-8" standalone="yes"?>
<Relationships xmlns="http://schemas.openxmlformats.org/package/2006/relationships"><Relationship Id="rId6" Type="http://schemas.openxmlformats.org/officeDocument/2006/relationships/vmlDrawing" Target="../drawings/vmlDrawing54.vml"/><Relationship Id="rId5" Type="http://schemas.openxmlformats.org/officeDocument/2006/relationships/slideLayout" Target="../slideLayouts/slideLayout2.xml"/><Relationship Id="rId4" Type="http://schemas.openxmlformats.org/officeDocument/2006/relationships/image" Target="../media/image3.emf"/><Relationship Id="rId3" Type="http://schemas.openxmlformats.org/officeDocument/2006/relationships/oleObject" Target="../embeddings/oleObject54.bin"/><Relationship Id="rId2" Type="http://schemas.openxmlformats.org/officeDocument/2006/relationships/image" Target="../media/image2.png"/><Relationship Id="rId1" Type="http://schemas.openxmlformats.org/officeDocument/2006/relationships/image" Target="../media/image1.png"/></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vmlDrawing" Target="../drawings/vmlDrawing55.vml"/><Relationship Id="rId6" Type="http://schemas.openxmlformats.org/officeDocument/2006/relationships/slideLayout" Target="../slideLayouts/slideLayout12.xml"/><Relationship Id="rId5" Type="http://schemas.openxmlformats.org/officeDocument/2006/relationships/image" Target="../media/image78.png"/><Relationship Id="rId4" Type="http://schemas.openxmlformats.org/officeDocument/2006/relationships/image" Target="../media/image3.emf"/><Relationship Id="rId3" Type="http://schemas.openxmlformats.org/officeDocument/2006/relationships/oleObject" Target="../embeddings/oleObject55.bin"/><Relationship Id="rId2" Type="http://schemas.openxmlformats.org/officeDocument/2006/relationships/image" Target="../media/image2.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7" Type="http://schemas.openxmlformats.org/officeDocument/2006/relationships/vmlDrawing" Target="../drawings/vmlDrawing6.vml"/><Relationship Id="rId6"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oleObject" Target="../embeddings/oleObject6.bin"/><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image" Target="../media/image12.jpeg"/></Relationships>
</file>

<file path=ppt/slides/_rels/slide7.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image" Target="../media/image16.png"/><Relationship Id="rId7" Type="http://schemas.openxmlformats.org/officeDocument/2006/relationships/image" Target="../media/image15.jpe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emf"/><Relationship Id="rId3" Type="http://schemas.openxmlformats.org/officeDocument/2006/relationships/oleObject" Target="../embeddings/oleObject7.bin"/><Relationship Id="rId2" Type="http://schemas.openxmlformats.org/officeDocument/2006/relationships/image" Target="../media/image2.png"/><Relationship Id="rId16" Type="http://schemas.openxmlformats.org/officeDocument/2006/relationships/vmlDrawing" Target="../drawings/vmlDrawing7.vml"/><Relationship Id="rId15" Type="http://schemas.openxmlformats.org/officeDocument/2006/relationships/slideLayout" Target="../slideLayouts/slideLayout2.xml"/><Relationship Id="rId14" Type="http://schemas.openxmlformats.org/officeDocument/2006/relationships/image" Target="../media/image22.jpeg"/><Relationship Id="rId13" Type="http://schemas.openxmlformats.org/officeDocument/2006/relationships/image" Target="../media/image21.png"/><Relationship Id="rId12" Type="http://schemas.openxmlformats.org/officeDocument/2006/relationships/image" Target="../media/image20.jpeg"/><Relationship Id="rId11" Type="http://schemas.openxmlformats.org/officeDocument/2006/relationships/image" Target="../media/image19.png"/><Relationship Id="rId10" Type="http://schemas.openxmlformats.org/officeDocument/2006/relationships/image" Target="../media/image18.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vmlDrawing" Target="../drawings/vmlDrawing8.vml"/><Relationship Id="rId5" Type="http://schemas.openxmlformats.org/officeDocument/2006/relationships/slideLayout" Target="../slideLayouts/slideLayout2.xml"/><Relationship Id="rId4" Type="http://schemas.openxmlformats.org/officeDocument/2006/relationships/image" Target="../media/image3.emf"/><Relationship Id="rId3" Type="http://schemas.openxmlformats.org/officeDocument/2006/relationships/oleObject" Target="../embeddings/oleObject8.bin"/><Relationship Id="rId2" Type="http://schemas.openxmlformats.org/officeDocument/2006/relationships/image" Target="../media/image2.pn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6" Type="http://schemas.openxmlformats.org/officeDocument/2006/relationships/vmlDrawing" Target="../drawings/vmlDrawing9.vml"/><Relationship Id="rId5" Type="http://schemas.openxmlformats.org/officeDocument/2006/relationships/slideLayout" Target="../slideLayouts/slideLayout2.xml"/><Relationship Id="rId4" Type="http://schemas.openxmlformats.org/officeDocument/2006/relationships/image" Target="../media/image3.emf"/><Relationship Id="rId3" Type="http://schemas.openxmlformats.org/officeDocument/2006/relationships/oleObject" Target="../embeddings/oleObject9.bin"/><Relationship Id="rId2" Type="http://schemas.openxmlformats.org/officeDocument/2006/relationships/image" Target="../media/image2.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rad"/>
          <p:cNvPicPr>
            <a:picLocks noChangeAspect="1" noChangeArrowheads="1"/>
          </p:cNvPicPr>
          <p:nvPr/>
        </p:nvPicPr>
        <p:blipFill>
          <a:blip r:embed="rId1" cstate="print"/>
          <a:srcRect/>
          <a:stretch>
            <a:fillRect/>
          </a:stretch>
        </p:blipFill>
        <p:spPr bwMode="auto">
          <a:xfrm>
            <a:off x="0" y="0"/>
            <a:ext cx="12192000" cy="609600"/>
          </a:xfrm>
          <a:prstGeom prst="rect">
            <a:avLst/>
          </a:prstGeom>
          <a:noFill/>
          <a:ln w="9525">
            <a:noFill/>
            <a:miter lim="800000"/>
            <a:headEnd/>
            <a:tailEnd/>
          </a:ln>
        </p:spPr>
      </p:pic>
      <p:sp>
        <p:nvSpPr>
          <p:cNvPr id="2" name="Title 1"/>
          <p:cNvSpPr>
            <a:spLocks noGrp="1"/>
          </p:cNvSpPr>
          <p:nvPr>
            <p:ph type="ctrTitle"/>
          </p:nvPr>
        </p:nvSpPr>
        <p:spPr>
          <a:xfrm>
            <a:off x="1906437" y="1544128"/>
            <a:ext cx="8738559" cy="835773"/>
          </a:xfrm>
        </p:spPr>
        <p:txBody>
          <a:bodyPr>
            <a:normAutofit fontScale="90000"/>
          </a:bodyPr>
          <a:lstStyle/>
          <a:p>
            <a:r>
              <a:rPr lang="en-US" altLang="en-IN" sz="5335" dirty="0">
                <a:latin typeface="Trebuchet MS" panose="020B0603020202020204" charset="0"/>
                <a:cs typeface="Trebuchet MS" panose="020B0603020202020204" charset="0"/>
              </a:rPr>
              <a:t>NISARGA BIOTECH PVT. LTD.</a:t>
            </a:r>
            <a:endParaRPr lang="en-US" altLang="en-IN" dirty="0"/>
          </a:p>
        </p:txBody>
      </p:sp>
      <p:sp>
        <p:nvSpPr>
          <p:cNvPr id="3" name="Subtitle 2"/>
          <p:cNvSpPr>
            <a:spLocks noGrp="1"/>
          </p:cNvSpPr>
          <p:nvPr>
            <p:ph type="subTitle" idx="1"/>
          </p:nvPr>
        </p:nvSpPr>
        <p:spPr>
          <a:xfrm>
            <a:off x="1670685" y="3361690"/>
            <a:ext cx="9405620" cy="2806700"/>
          </a:xfrm>
        </p:spPr>
        <p:txBody>
          <a:bodyPr>
            <a:normAutofit fontScale="25000" lnSpcReduction="20000"/>
          </a:bodyPr>
          <a:lstStyle/>
          <a:p>
            <a:endParaRPr lang="en-US" altLang="en-IN" sz="6955" b="1" dirty="0">
              <a:latin typeface="Trebuchet MS" panose="020B0603020202020204" charset="0"/>
              <a:cs typeface="Trebuchet MS" panose="020B0603020202020204" charset="0"/>
            </a:endParaRPr>
          </a:p>
          <a:p>
            <a:r>
              <a:rPr lang="en-US" altLang="en-IN" sz="6955" b="1" dirty="0">
                <a:latin typeface="Trebuchet MS" panose="020B0603020202020204" charset="0"/>
                <a:cs typeface="Trebuchet MS" panose="020B0603020202020204" charset="0"/>
              </a:rPr>
              <a:t>Marketed &amp; Distributed by</a:t>
            </a:r>
            <a:r>
              <a:rPr lang="en-US" altLang="en-IN" sz="6955" dirty="0">
                <a:latin typeface="Trebuchet MS" panose="020B0603020202020204" charset="0"/>
                <a:cs typeface="Trebuchet MS" panose="020B0603020202020204" charset="0"/>
              </a:rPr>
              <a:t> - </a:t>
            </a:r>
            <a:r>
              <a:rPr lang="en-US" altLang="en-IN" sz="6955" b="1" dirty="0">
                <a:latin typeface="Trebuchet MS" panose="020B0603020202020204" charset="0"/>
                <a:cs typeface="Trebuchet MS" panose="020B0603020202020204" charset="0"/>
              </a:rPr>
              <a:t>ECOLIFE TRADERS LLP, Pune</a:t>
            </a:r>
            <a:endParaRPr lang="en-US" altLang="en-IN" sz="6955" dirty="0">
              <a:latin typeface="Trebuchet MS" panose="020B0603020202020204" charset="0"/>
              <a:cs typeface="Trebuchet MS" panose="020B0603020202020204" charset="0"/>
            </a:endParaRPr>
          </a:p>
          <a:p>
            <a:endParaRPr lang="en-IN" sz="6955" dirty="0">
              <a:latin typeface="Trebuchet MS" panose="020B0603020202020204" charset="0"/>
              <a:cs typeface="Trebuchet MS" panose="020B0603020202020204" charset="0"/>
            </a:endParaRPr>
          </a:p>
          <a:p>
            <a:r>
              <a:rPr lang="en-US" altLang="en-IN" sz="6955" b="1" dirty="0" err="1">
                <a:latin typeface="Trebuchet MS" panose="020B0603020202020204" charset="0"/>
                <a:cs typeface="Trebuchet MS" panose="020B0603020202020204" charset="0"/>
              </a:rPr>
              <a:t>Satyajit Rakshe</a:t>
            </a:r>
            <a:endParaRPr lang="en-IN" sz="6955" b="1" dirty="0">
              <a:latin typeface="Trebuchet MS" panose="020B0603020202020204" charset="0"/>
              <a:cs typeface="Trebuchet MS" panose="020B0603020202020204" charset="0"/>
            </a:endParaRPr>
          </a:p>
          <a:p>
            <a:r>
              <a:rPr lang="en-US" altLang="en-IN" sz="6955" b="1" dirty="0">
                <a:latin typeface="Trebuchet MS" panose="020B0603020202020204" charset="0"/>
                <a:cs typeface="Trebuchet MS" panose="020B0603020202020204" charset="0"/>
              </a:rPr>
              <a:t>Director,</a:t>
            </a:r>
            <a:endParaRPr lang="en-IN" sz="6955" b="1" dirty="0">
              <a:latin typeface="Trebuchet MS" panose="020B0603020202020204" charset="0"/>
              <a:cs typeface="Trebuchet MS" panose="020B0603020202020204" charset="0"/>
            </a:endParaRPr>
          </a:p>
          <a:p>
            <a:endParaRPr lang="en-US" altLang="en-IN" sz="6955" b="1" dirty="0" smtClean="0">
              <a:latin typeface="Trebuchet MS" panose="020B0603020202020204" charset="0"/>
              <a:cs typeface="Trebuchet MS" panose="020B0603020202020204" charset="0"/>
              <a:hlinkClick r:id="rId2"/>
            </a:endParaRPr>
          </a:p>
          <a:p>
            <a:r>
              <a:rPr lang="en-US" altLang="en-IN" sz="6955" b="1" dirty="0" smtClean="0">
                <a:latin typeface="Trebuchet MS" panose="020B0603020202020204" charset="0"/>
                <a:cs typeface="Trebuchet MS" panose="020B0603020202020204" charset="0"/>
                <a:hlinkClick r:id="rId2"/>
              </a:rPr>
              <a:t>ECOLIFETRADERSLLP@Gmail.com</a:t>
            </a:r>
            <a:endParaRPr lang="en-US" altLang="en-IN" sz="6955" b="1" dirty="0" smtClean="0">
              <a:latin typeface="Trebuchet MS" panose="020B0603020202020204" charset="0"/>
              <a:cs typeface="Trebuchet MS" panose="020B0603020202020204" charset="0"/>
              <a:hlinkClick r:id="rId2"/>
            </a:endParaRPr>
          </a:p>
          <a:p>
            <a:endParaRPr lang="en-IN" sz="6955" b="1" dirty="0">
              <a:latin typeface="Trebuchet MS" panose="020B0603020202020204" charset="0"/>
              <a:cs typeface="Trebuchet MS" panose="020B0603020202020204" charset="0"/>
            </a:endParaRPr>
          </a:p>
          <a:p>
            <a:r>
              <a:rPr lang="en-IN" sz="6955" b="1" dirty="0">
                <a:latin typeface="Trebuchet MS" panose="020B0603020202020204" charset="0"/>
                <a:cs typeface="Trebuchet MS" panose="020B0603020202020204" charset="0"/>
              </a:rPr>
              <a:t>      </a:t>
            </a:r>
            <a:r>
              <a:rPr lang="en-IN" sz="6955" b="1" dirty="0" smtClean="0">
                <a:latin typeface="Trebuchet MS" panose="020B0603020202020204" charset="0"/>
                <a:cs typeface="Trebuchet MS" panose="020B0603020202020204" charset="0"/>
              </a:rPr>
              <a:t>   +</a:t>
            </a:r>
            <a:r>
              <a:rPr lang="en-IN" sz="6955" b="1" dirty="0">
                <a:latin typeface="Trebuchet MS" panose="020B0603020202020204" charset="0"/>
                <a:cs typeface="Trebuchet MS" panose="020B0603020202020204" charset="0"/>
              </a:rPr>
              <a:t>91 </a:t>
            </a:r>
            <a:r>
              <a:rPr lang="en-US" altLang="en-IN" sz="6955" b="1" dirty="0">
                <a:latin typeface="Trebuchet MS" panose="020B0603020202020204" charset="0"/>
                <a:cs typeface="Trebuchet MS" panose="020B0603020202020204" charset="0"/>
              </a:rPr>
              <a:t>9822-854-111 </a:t>
            </a:r>
            <a:r>
              <a:rPr lang="en-IN" b="1" dirty="0"/>
              <a:t>	</a:t>
            </a:r>
            <a:endParaRPr lang="en-IN" b="1" dirty="0"/>
          </a:p>
        </p:txBody>
      </p:sp>
      <p:pic>
        <p:nvPicPr>
          <p:cNvPr id="5" name="Picture 5" descr="curve"/>
          <p:cNvPicPr>
            <a:picLocks noChangeAspect="1" noChangeArrowheads="1"/>
          </p:cNvPicPr>
          <p:nvPr/>
        </p:nvPicPr>
        <p:blipFill>
          <a:blip r:embed="rId3" cstate="print"/>
          <a:srcRect/>
          <a:stretch>
            <a:fillRect/>
          </a:stretch>
        </p:blipFill>
        <p:spPr bwMode="auto">
          <a:xfrm>
            <a:off x="0" y="0"/>
            <a:ext cx="892175" cy="6858000"/>
          </a:xfrm>
          <a:prstGeom prst="rect">
            <a:avLst/>
          </a:prstGeom>
          <a:noFill/>
          <a:ln w="9525">
            <a:noFill/>
            <a:miter lim="800000"/>
            <a:headEnd/>
            <a:tailEnd/>
          </a:ln>
        </p:spPr>
      </p:pic>
      <p:graphicFrame>
        <p:nvGraphicFramePr>
          <p:cNvPr id="6" name="Object 3"/>
          <p:cNvGraphicFramePr>
            <a:graphicFrameLocks noGrp="1" noChangeAspect="1"/>
          </p:cNvGraphicFramePr>
          <p:nvPr/>
        </p:nvGraphicFramePr>
        <p:xfrm>
          <a:off x="0" y="140898"/>
          <a:ext cx="747713" cy="381000"/>
        </p:xfrm>
        <a:graphic>
          <a:graphicData uri="http://schemas.openxmlformats.org/presentationml/2006/ole">
            <mc:AlternateContent xmlns:mc="http://schemas.openxmlformats.org/markup-compatibility/2006">
              <mc:Choice xmlns:v="urn:schemas-microsoft-com:vml" Requires="v">
                <p:oleObj spid="_x0000_s37930" name="CorelDRAW" r:id="rId4" imgW="1334770" imgH="683260" progId="">
                  <p:embed/>
                </p:oleObj>
              </mc:Choice>
              <mc:Fallback>
                <p:oleObj name="CorelDRAW" r:id="rId4" imgW="1334770" imgH="683260" progId="">
                  <p:embed/>
                  <p:pic>
                    <p:nvPicPr>
                      <p:cNvPr id="0" name="Picture 1"/>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0898"/>
                        <a:ext cx="747713"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Slide Number Placeholder 6"/>
          <p:cNvSpPr>
            <a:spLocks noGrp="1"/>
          </p:cNvSpPr>
          <p:nvPr>
            <p:ph type="sldNum" sz="quarter" idx="12"/>
          </p:nvPr>
        </p:nvSpPr>
        <p:spPr/>
        <p:txBody>
          <a:bodyPr/>
          <a:lstStyle/>
          <a:p>
            <a:fld id="{68F0AF7D-F68C-4D22-A745-0F26DB58E409}" type="slidenum">
              <a:rPr lang="en-IN" smtClean="0"/>
            </a:fld>
            <a:endParaRPr lang="en-IN"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grad"/>
          <p:cNvPicPr>
            <a:picLocks noChangeAspect="1" noChangeArrowheads="1"/>
          </p:cNvPicPr>
          <p:nvPr/>
        </p:nvPicPr>
        <p:blipFill>
          <a:blip r:embed="rId1" cstate="print"/>
          <a:srcRect/>
          <a:stretch>
            <a:fillRect/>
          </a:stretch>
        </p:blipFill>
        <p:spPr bwMode="auto">
          <a:xfrm>
            <a:off x="380999" y="0"/>
            <a:ext cx="11811001" cy="609600"/>
          </a:xfrm>
          <a:prstGeom prst="rect">
            <a:avLst/>
          </a:prstGeom>
          <a:noFill/>
          <a:ln w="9525">
            <a:noFill/>
            <a:miter lim="800000"/>
            <a:headEnd/>
            <a:tailEnd/>
          </a:ln>
        </p:spPr>
      </p:pic>
      <p:sp>
        <p:nvSpPr>
          <p:cNvPr id="4" name="Rectangle 1"/>
          <p:cNvSpPr txBox="1">
            <a:spLocks noChangeArrowheads="1"/>
          </p:cNvSpPr>
          <p:nvPr/>
        </p:nvSpPr>
        <p:spPr>
          <a:xfrm rot="10800000" flipV="1">
            <a:off x="1043796" y="0"/>
            <a:ext cx="9169878" cy="569343"/>
          </a:xfrm>
          <a:prstGeom prst="rect">
            <a:avLst/>
          </a:prstGeom>
        </p:spPr>
        <p:txBody>
          <a:bodyPr vert="horz" lIns="91440" tIns="45720" rIns="91440" bIns="45720" rtlCol="0" anchor="ctr">
            <a:normAutofit/>
          </a:bodyPr>
          <a:lstStyle/>
          <a:p>
            <a:pPr defTabSz="495300">
              <a:spcBef>
                <a:spcPct val="0"/>
              </a:spcBef>
              <a:defRPr/>
            </a:pPr>
            <a:r>
              <a:rPr lang="en-US" sz="2400" b="1" dirty="0">
                <a:ea typeface="+mj-ea"/>
                <a:cs typeface="+mj-cs"/>
              </a:rPr>
              <a:t>US FDA compliant  safety standards at every stage</a:t>
            </a:r>
            <a:endParaRPr lang="en-US" sz="2400" b="1" dirty="0">
              <a:ea typeface="+mj-ea"/>
              <a:cs typeface="+mj-cs"/>
            </a:endParaRPr>
          </a:p>
        </p:txBody>
      </p:sp>
      <p:sp>
        <p:nvSpPr>
          <p:cNvPr id="5" name="Rectangle 2"/>
          <p:cNvSpPr txBox="1">
            <a:spLocks noChangeArrowheads="1"/>
          </p:cNvSpPr>
          <p:nvPr/>
        </p:nvSpPr>
        <p:spPr>
          <a:xfrm flipV="1">
            <a:off x="1680239" y="1701709"/>
            <a:ext cx="9540816" cy="4261449"/>
          </a:xfrm>
          <a:prstGeom prst="rect">
            <a:avLst/>
          </a:prstGeom>
          <a:scene3d>
            <a:camera prst="orthographicFront">
              <a:rot lat="21299999" lon="0" rev="10799999"/>
            </a:camera>
            <a:lightRig rig="threePt" dir="t"/>
          </a:scene3d>
        </p:spPr>
        <p:txBody>
          <a:bodyPr vert="horz" lIns="91440" tIns="45720" rIns="91440" bIns="45720" rtlCol="0">
            <a:normAutofit/>
          </a:bodyPr>
          <a:lstStyle/>
          <a:p>
            <a:pPr marL="295275" indent="-295275">
              <a:spcBef>
                <a:spcPct val="20000"/>
              </a:spcBef>
              <a:buFont typeface="Arial" panose="020B0604020202020204" pitchFamily="34" charset="0"/>
              <a:buChar char="•"/>
              <a:defRPr/>
            </a:pPr>
            <a:r>
              <a:rPr lang="en-US" sz="3200" dirty="0"/>
              <a:t>Tested for heavy metals using state of the art AS</a:t>
            </a:r>
            <a:endParaRPr lang="en-US" sz="3200" dirty="0"/>
          </a:p>
          <a:p>
            <a:pPr marL="295275" indent="-295275">
              <a:spcBef>
                <a:spcPct val="20000"/>
              </a:spcBef>
              <a:buFont typeface="Arial" panose="020B0604020202020204" pitchFamily="34" charset="0"/>
              <a:buChar char="•"/>
              <a:defRPr/>
            </a:pPr>
            <a:endParaRPr lang="en-US" sz="3200" dirty="0"/>
          </a:p>
          <a:p>
            <a:pPr marL="295275" indent="-295275">
              <a:spcBef>
                <a:spcPct val="20000"/>
              </a:spcBef>
              <a:buFont typeface="Arial" panose="020B0604020202020204" pitchFamily="34" charset="0"/>
              <a:buChar char="•"/>
              <a:defRPr/>
            </a:pPr>
            <a:r>
              <a:rPr lang="en-US" sz="3200" dirty="0"/>
              <a:t>Tested for microbial load, pathogens using modern micro-labs approved by the Department of Science and Industrial Research, Govt. Of India. </a:t>
            </a:r>
            <a:endParaRPr lang="en-US" sz="3200" dirty="0"/>
          </a:p>
        </p:txBody>
      </p:sp>
      <p:pic>
        <p:nvPicPr>
          <p:cNvPr id="10" name="Picture 5" descr="curve"/>
          <p:cNvPicPr>
            <a:picLocks noChangeAspect="1" noChangeArrowheads="1"/>
          </p:cNvPicPr>
          <p:nvPr/>
        </p:nvPicPr>
        <p:blipFill>
          <a:blip r:embed="rId2" cstate="print"/>
          <a:srcRect/>
          <a:stretch>
            <a:fillRect/>
          </a:stretch>
        </p:blipFill>
        <p:spPr bwMode="auto">
          <a:xfrm>
            <a:off x="0" y="0"/>
            <a:ext cx="892175" cy="6858000"/>
          </a:xfrm>
          <a:prstGeom prst="rect">
            <a:avLst/>
          </a:prstGeom>
          <a:noFill/>
          <a:ln w="9525">
            <a:noFill/>
            <a:miter lim="800000"/>
            <a:headEnd/>
            <a:tailEnd/>
          </a:ln>
        </p:spPr>
      </p:pic>
      <p:graphicFrame>
        <p:nvGraphicFramePr>
          <p:cNvPr id="11" name="Object 3"/>
          <p:cNvGraphicFramePr>
            <a:graphicFrameLocks noGrp="1" noChangeAspect="1"/>
          </p:cNvGraphicFramePr>
          <p:nvPr/>
        </p:nvGraphicFramePr>
        <p:xfrm>
          <a:off x="0" y="140899"/>
          <a:ext cx="747713" cy="381000"/>
        </p:xfrm>
        <a:graphic>
          <a:graphicData uri="http://schemas.openxmlformats.org/presentationml/2006/ole">
            <mc:AlternateContent xmlns:mc="http://schemas.openxmlformats.org/markup-compatibility/2006">
              <mc:Choice xmlns:v="urn:schemas-microsoft-com:vml" Requires="v">
                <p:oleObj spid="_x0000_s4143" name="CorelDRAW" r:id="rId3" imgW="1334770" imgH="683260" progId="">
                  <p:embed/>
                </p:oleObj>
              </mc:Choice>
              <mc:Fallback>
                <p:oleObj name="CorelDRAW" r:id="rId3" imgW="1334770" imgH="683260" progId="">
                  <p:embed/>
                  <p:pic>
                    <p:nvPicPr>
                      <p:cNvPr id="0" name="Picture 6"/>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0899"/>
                        <a:ext cx="747713"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Slide Number Placeholder 6"/>
          <p:cNvSpPr>
            <a:spLocks noGrp="1"/>
          </p:cNvSpPr>
          <p:nvPr>
            <p:ph type="sldNum" sz="quarter" idx="12"/>
          </p:nvPr>
        </p:nvSpPr>
        <p:spPr/>
        <p:txBody>
          <a:bodyPr/>
          <a:lstStyle/>
          <a:p>
            <a:fld id="{68F0AF7D-F68C-4D22-A745-0F26DB58E409}" type="slidenum">
              <a:rPr lang="en-IN" smtClean="0"/>
            </a:fld>
            <a:endParaRPr lang="en-IN"/>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4047836" cy="4351338"/>
          </a:xfrm>
        </p:spPr>
        <p:txBody>
          <a:bodyPr/>
          <a:lstStyle/>
          <a:p>
            <a:r>
              <a:rPr lang="en-US" dirty="0"/>
              <a:t>We can process 400 MT of raw material a year</a:t>
            </a:r>
            <a:endParaRPr lang="en-US" dirty="0"/>
          </a:p>
          <a:p>
            <a:r>
              <a:rPr lang="en-US" dirty="0"/>
              <a:t>We have a 2x25 liter, 2x50 liter and two 2x100 liter machines</a:t>
            </a:r>
            <a:endParaRPr lang="en-US" dirty="0"/>
          </a:p>
          <a:p>
            <a:r>
              <a:rPr lang="en-US" dirty="0"/>
              <a:t>All machines are electronically controlled and automated to highest degree</a:t>
            </a:r>
            <a:endParaRPr lang="en-US" dirty="0"/>
          </a:p>
        </p:txBody>
      </p:sp>
      <p:sp>
        <p:nvSpPr>
          <p:cNvPr id="4" name="Slide Number Placeholder 3"/>
          <p:cNvSpPr>
            <a:spLocks noGrp="1"/>
          </p:cNvSpPr>
          <p:nvPr>
            <p:ph type="sldNum" sz="quarter" idx="12"/>
          </p:nvPr>
        </p:nvSpPr>
        <p:spPr/>
        <p:txBody>
          <a:bodyPr/>
          <a:lstStyle/>
          <a:p>
            <a:fld id="{68F0AF7D-F68C-4D22-A745-0F26DB58E409}" type="slidenum">
              <a:rPr lang="en-IN" smtClean="0"/>
            </a:fld>
            <a:endParaRPr lang="en-IN" dirty="0"/>
          </a:p>
        </p:txBody>
      </p:sp>
      <p:pic>
        <p:nvPicPr>
          <p:cNvPr id="5" name="Picture 2" descr="grad"/>
          <p:cNvPicPr>
            <a:picLocks noChangeAspect="1" noChangeArrowheads="1"/>
          </p:cNvPicPr>
          <p:nvPr/>
        </p:nvPicPr>
        <p:blipFill>
          <a:blip r:embed="rId1" cstate="print"/>
          <a:srcRect/>
          <a:stretch>
            <a:fillRect/>
          </a:stretch>
        </p:blipFill>
        <p:spPr bwMode="auto">
          <a:xfrm>
            <a:off x="380999" y="0"/>
            <a:ext cx="11811001" cy="609600"/>
          </a:xfrm>
          <a:prstGeom prst="rect">
            <a:avLst/>
          </a:prstGeom>
          <a:noFill/>
          <a:ln w="9525">
            <a:noFill/>
            <a:miter lim="800000"/>
            <a:headEnd/>
            <a:tailEnd/>
          </a:ln>
        </p:spPr>
      </p:pic>
      <p:pic>
        <p:nvPicPr>
          <p:cNvPr id="6" name="Picture 5" descr="curve"/>
          <p:cNvPicPr>
            <a:picLocks noChangeAspect="1" noChangeArrowheads="1"/>
          </p:cNvPicPr>
          <p:nvPr/>
        </p:nvPicPr>
        <p:blipFill>
          <a:blip r:embed="rId2" cstate="print"/>
          <a:srcRect/>
          <a:stretch>
            <a:fillRect/>
          </a:stretch>
        </p:blipFill>
        <p:spPr bwMode="auto">
          <a:xfrm>
            <a:off x="0" y="0"/>
            <a:ext cx="892175" cy="6858000"/>
          </a:xfrm>
          <a:prstGeom prst="rect">
            <a:avLst/>
          </a:prstGeom>
          <a:noFill/>
          <a:ln w="9525">
            <a:noFill/>
            <a:miter lim="800000"/>
            <a:headEnd/>
            <a:tailEnd/>
          </a:ln>
        </p:spPr>
      </p:pic>
      <p:graphicFrame>
        <p:nvGraphicFramePr>
          <p:cNvPr id="7" name="Object 3"/>
          <p:cNvGraphicFramePr>
            <a:graphicFrameLocks noGrp="1" noChangeAspect="1"/>
          </p:cNvGraphicFramePr>
          <p:nvPr/>
        </p:nvGraphicFramePr>
        <p:xfrm>
          <a:off x="0" y="140899"/>
          <a:ext cx="747713" cy="381000"/>
        </p:xfrm>
        <a:graphic>
          <a:graphicData uri="http://schemas.openxmlformats.org/presentationml/2006/ole">
            <mc:AlternateContent xmlns:mc="http://schemas.openxmlformats.org/markup-compatibility/2006">
              <mc:Choice xmlns:v="urn:schemas-microsoft-com:vml" Requires="v">
                <p:oleObj spid="_x0000_s133131" name="CorelDRAW" r:id="rId3" imgW="1334770" imgH="683260" progId="">
                  <p:embed/>
                </p:oleObj>
              </mc:Choice>
              <mc:Fallback>
                <p:oleObj name="CorelDRAW" r:id="rId3" imgW="1334770" imgH="683260" progId="">
                  <p:embed/>
                  <p:pic>
                    <p:nvPicPr>
                      <p:cNvPr id="0"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0899"/>
                        <a:ext cx="747713"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1154097" y="136525"/>
            <a:ext cx="4941903" cy="461665"/>
          </a:xfrm>
          <a:prstGeom prst="rect">
            <a:avLst/>
          </a:prstGeom>
          <a:noFill/>
        </p:spPr>
        <p:txBody>
          <a:bodyPr wrap="square" rtlCol="0">
            <a:spAutoFit/>
          </a:bodyPr>
          <a:lstStyle/>
          <a:p>
            <a:r>
              <a:rPr lang="en-US" sz="2400" b="1" dirty="0"/>
              <a:t>Processing facility</a:t>
            </a:r>
            <a:endParaRPr lang="en-US" sz="2400" b="1" dirty="0"/>
          </a:p>
        </p:txBody>
      </p:sp>
      <p:pic>
        <p:nvPicPr>
          <p:cNvPr id="12" name="Picture 1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281137" y="1919288"/>
            <a:ext cx="6507332" cy="365323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grad"/>
          <p:cNvPicPr>
            <a:picLocks noChangeAspect="1" noChangeArrowheads="1"/>
          </p:cNvPicPr>
          <p:nvPr/>
        </p:nvPicPr>
        <p:blipFill>
          <a:blip r:embed="rId1" cstate="print"/>
          <a:srcRect/>
          <a:stretch>
            <a:fillRect/>
          </a:stretch>
        </p:blipFill>
        <p:spPr bwMode="auto">
          <a:xfrm>
            <a:off x="380999" y="0"/>
            <a:ext cx="11811001" cy="609600"/>
          </a:xfrm>
          <a:prstGeom prst="rect">
            <a:avLst/>
          </a:prstGeom>
          <a:noFill/>
          <a:ln w="9525">
            <a:noFill/>
            <a:miter lim="800000"/>
            <a:headEnd/>
            <a:tailEnd/>
          </a:ln>
        </p:spPr>
      </p:pic>
      <p:sp>
        <p:nvSpPr>
          <p:cNvPr id="28677" name="Rectangle 2"/>
          <p:cNvSpPr>
            <a:spLocks noGrp="1" noChangeArrowheads="1"/>
          </p:cNvSpPr>
          <p:nvPr>
            <p:ph type="title"/>
          </p:nvPr>
        </p:nvSpPr>
        <p:spPr>
          <a:xfrm>
            <a:off x="1075426" y="107830"/>
            <a:ext cx="8382000" cy="457200"/>
          </a:xfrm>
        </p:spPr>
        <p:txBody>
          <a:bodyPr>
            <a:normAutofit/>
          </a:bodyPr>
          <a:lstStyle/>
          <a:p>
            <a:pPr eaLnBrk="1" hangingPunct="1"/>
            <a:r>
              <a:rPr lang="en-US" sz="2000" b="1" dirty="0">
                <a:solidFill>
                  <a:srgbClr val="000000"/>
                </a:solidFill>
                <a:latin typeface="Century Gothic" pitchFamily="34" charset="0"/>
                <a:ea typeface="Verdana" panose="020B0604030504040204" pitchFamily="34" charset="0"/>
                <a:cs typeface="Verdana" panose="020B0604030504040204" pitchFamily="34" charset="0"/>
              </a:rPr>
              <a:t>Our Well Equipped In House Testing and Formulation Labs</a:t>
            </a:r>
            <a:endParaRPr lang="en-US" sz="2000" b="1" dirty="0">
              <a:solidFill>
                <a:srgbClr val="000000"/>
              </a:solidFill>
              <a:latin typeface="Century Gothic" pitchFamily="34" charset="0"/>
              <a:ea typeface="Verdana" panose="020B0604030504040204" pitchFamily="34" charset="0"/>
              <a:cs typeface="Verdana" panose="020B0604030504040204" pitchFamily="34" charset="0"/>
            </a:endParaRPr>
          </a:p>
        </p:txBody>
      </p:sp>
      <p:sp>
        <p:nvSpPr>
          <p:cNvPr id="10" name="Rectangle 2"/>
          <p:cNvSpPr txBox="1">
            <a:spLocks noChangeArrowheads="1"/>
          </p:cNvSpPr>
          <p:nvPr/>
        </p:nvSpPr>
        <p:spPr bwMode="auto">
          <a:xfrm>
            <a:off x="3200400" y="3733800"/>
            <a:ext cx="1905000" cy="304800"/>
          </a:xfrm>
          <a:prstGeom prst="rect">
            <a:avLst/>
          </a:prstGeom>
          <a:noFill/>
          <a:ln w="9525">
            <a:noFill/>
            <a:miter lim="800000"/>
          </a:ln>
        </p:spPr>
        <p:txBody>
          <a:bodyPr anchor="b"/>
          <a:lstStyle/>
          <a:p>
            <a:pPr algn="ctr">
              <a:lnSpc>
                <a:spcPct val="100000"/>
              </a:lnSpc>
              <a:spcBef>
                <a:spcPct val="0"/>
              </a:spcBef>
              <a:spcAft>
                <a:spcPct val="0"/>
              </a:spcAft>
              <a:buClrTx/>
              <a:buSzTx/>
              <a:buFontTx/>
              <a:buNone/>
              <a:defRPr/>
            </a:pPr>
            <a:r>
              <a:rPr lang="en-US" sz="1600" b="1" kern="0" dirty="0" err="1">
                <a:solidFill>
                  <a:srgbClr val="341031"/>
                </a:solidFill>
                <a:latin typeface="+mj-lt"/>
                <a:ea typeface="+mj-ea"/>
                <a:cs typeface="+mj-cs"/>
              </a:rPr>
              <a:t>Microlab</a:t>
            </a:r>
            <a:endParaRPr lang="en-US" sz="1600" b="1" kern="0" dirty="0">
              <a:solidFill>
                <a:srgbClr val="341031"/>
              </a:solidFill>
              <a:latin typeface="+mj-lt"/>
              <a:ea typeface="+mj-ea"/>
              <a:cs typeface="+mj-cs"/>
            </a:endParaRPr>
          </a:p>
        </p:txBody>
      </p:sp>
      <p:sp>
        <p:nvSpPr>
          <p:cNvPr id="11" name="Rectangle 2"/>
          <p:cNvSpPr txBox="1">
            <a:spLocks noChangeArrowheads="1"/>
          </p:cNvSpPr>
          <p:nvPr/>
        </p:nvSpPr>
        <p:spPr bwMode="auto">
          <a:xfrm>
            <a:off x="7696200" y="3657600"/>
            <a:ext cx="1905000" cy="304800"/>
          </a:xfrm>
          <a:prstGeom prst="rect">
            <a:avLst/>
          </a:prstGeom>
          <a:noFill/>
          <a:ln w="9525">
            <a:noFill/>
            <a:miter lim="800000"/>
          </a:ln>
        </p:spPr>
        <p:txBody>
          <a:bodyPr anchor="b"/>
          <a:lstStyle/>
          <a:p>
            <a:pPr algn="ctr">
              <a:lnSpc>
                <a:spcPct val="100000"/>
              </a:lnSpc>
              <a:spcBef>
                <a:spcPct val="0"/>
              </a:spcBef>
              <a:spcAft>
                <a:spcPct val="0"/>
              </a:spcAft>
              <a:buClrTx/>
              <a:buSzTx/>
              <a:buFontTx/>
              <a:buNone/>
              <a:defRPr/>
            </a:pPr>
            <a:r>
              <a:rPr lang="en-US" sz="1600" b="1" kern="0" dirty="0">
                <a:solidFill>
                  <a:srgbClr val="341031"/>
                </a:solidFill>
                <a:latin typeface="+mj-lt"/>
                <a:ea typeface="+mj-ea"/>
                <a:cs typeface="+mj-cs"/>
              </a:rPr>
              <a:t>Physical Testing </a:t>
            </a:r>
            <a:endParaRPr lang="en-US" sz="1600" b="1" kern="0" dirty="0">
              <a:solidFill>
                <a:srgbClr val="341031"/>
              </a:solidFill>
              <a:latin typeface="+mj-lt"/>
              <a:ea typeface="+mj-ea"/>
              <a:cs typeface="+mj-cs"/>
            </a:endParaRPr>
          </a:p>
        </p:txBody>
      </p:sp>
      <p:sp>
        <p:nvSpPr>
          <p:cNvPr id="12" name="Rectangle 2"/>
          <p:cNvSpPr txBox="1">
            <a:spLocks noChangeArrowheads="1"/>
          </p:cNvSpPr>
          <p:nvPr/>
        </p:nvSpPr>
        <p:spPr bwMode="auto">
          <a:xfrm>
            <a:off x="5105400" y="6553200"/>
            <a:ext cx="2438400" cy="304800"/>
          </a:xfrm>
          <a:prstGeom prst="rect">
            <a:avLst/>
          </a:prstGeom>
          <a:noFill/>
          <a:ln w="9525">
            <a:noFill/>
            <a:miter lim="800000"/>
          </a:ln>
        </p:spPr>
        <p:txBody>
          <a:bodyPr anchor="b"/>
          <a:lstStyle/>
          <a:p>
            <a:pPr algn="ctr">
              <a:lnSpc>
                <a:spcPct val="100000"/>
              </a:lnSpc>
              <a:spcBef>
                <a:spcPct val="0"/>
              </a:spcBef>
              <a:spcAft>
                <a:spcPct val="0"/>
              </a:spcAft>
              <a:buClrTx/>
              <a:buSzTx/>
              <a:buFontTx/>
              <a:buNone/>
              <a:defRPr/>
            </a:pPr>
            <a:r>
              <a:rPr lang="en-US" sz="1600" b="1" kern="0" dirty="0">
                <a:solidFill>
                  <a:srgbClr val="341031"/>
                </a:solidFill>
                <a:latin typeface="+mj-lt"/>
                <a:ea typeface="+mj-ea"/>
                <a:cs typeface="+mj-cs"/>
              </a:rPr>
              <a:t>Instrumentation lab</a:t>
            </a:r>
            <a:endParaRPr lang="en-US" sz="1600" b="1" kern="0" dirty="0">
              <a:solidFill>
                <a:srgbClr val="341031"/>
              </a:solidFill>
              <a:latin typeface="+mj-lt"/>
              <a:ea typeface="+mj-ea"/>
              <a:cs typeface="+mj-cs"/>
            </a:endParaRPr>
          </a:p>
        </p:txBody>
      </p:sp>
      <p:pic>
        <p:nvPicPr>
          <p:cNvPr id="3075" name="Picture 3" descr="C:\Users\Admin\Desktop\DSC_7245.JPG"/>
          <p:cNvPicPr>
            <a:picLocks noChangeAspect="1" noChangeArrowheads="1"/>
          </p:cNvPicPr>
          <p:nvPr/>
        </p:nvPicPr>
        <p:blipFill>
          <a:blip r:embed="rId2" cstate="print"/>
          <a:srcRect/>
          <a:stretch>
            <a:fillRect/>
          </a:stretch>
        </p:blipFill>
        <p:spPr bwMode="auto">
          <a:xfrm>
            <a:off x="6603520" y="750499"/>
            <a:ext cx="4210067" cy="2796030"/>
          </a:xfrm>
          <a:prstGeom prst="rect">
            <a:avLst/>
          </a:prstGeom>
          <a:noFill/>
        </p:spPr>
      </p:pic>
      <p:pic>
        <p:nvPicPr>
          <p:cNvPr id="3076" name="Picture 4" descr="C:\Users\Admin\Desktop\DSC_7227.JPG"/>
          <p:cNvPicPr>
            <a:picLocks noChangeAspect="1" noChangeArrowheads="1"/>
          </p:cNvPicPr>
          <p:nvPr/>
        </p:nvPicPr>
        <p:blipFill>
          <a:blip r:embed="rId3" cstate="print"/>
          <a:srcRect/>
          <a:stretch>
            <a:fillRect/>
          </a:stretch>
        </p:blipFill>
        <p:spPr bwMode="auto">
          <a:xfrm>
            <a:off x="1630394" y="731808"/>
            <a:ext cx="4451229" cy="2956192"/>
          </a:xfrm>
          <a:prstGeom prst="rect">
            <a:avLst/>
          </a:prstGeom>
          <a:noFill/>
        </p:spPr>
      </p:pic>
      <p:pic>
        <p:nvPicPr>
          <p:cNvPr id="3077" name="Picture 5" descr="C:\Users\Admin\Desktop\DSC_7198.JPG"/>
          <p:cNvPicPr>
            <a:picLocks noChangeAspect="1" noChangeArrowheads="1"/>
          </p:cNvPicPr>
          <p:nvPr/>
        </p:nvPicPr>
        <p:blipFill>
          <a:blip r:embed="rId4" cstate="print"/>
          <a:srcRect/>
          <a:stretch>
            <a:fillRect/>
          </a:stretch>
        </p:blipFill>
        <p:spPr bwMode="auto">
          <a:xfrm>
            <a:off x="2590800" y="4114801"/>
            <a:ext cx="3670300" cy="2437555"/>
          </a:xfrm>
          <a:prstGeom prst="rect">
            <a:avLst/>
          </a:prstGeom>
          <a:noFill/>
        </p:spPr>
      </p:pic>
      <p:pic>
        <p:nvPicPr>
          <p:cNvPr id="3078" name="Picture 6" descr="C:\Users\Admin\Desktop\AS.JPG"/>
          <p:cNvPicPr>
            <a:picLocks noChangeAspect="1" noChangeArrowheads="1"/>
          </p:cNvPicPr>
          <p:nvPr/>
        </p:nvPicPr>
        <p:blipFill>
          <a:blip r:embed="rId5" cstate="print"/>
          <a:srcRect/>
          <a:stretch>
            <a:fillRect/>
          </a:stretch>
        </p:blipFill>
        <p:spPr bwMode="auto">
          <a:xfrm>
            <a:off x="6629401" y="4114800"/>
            <a:ext cx="3605213" cy="2394328"/>
          </a:xfrm>
          <a:prstGeom prst="rect">
            <a:avLst/>
          </a:prstGeom>
          <a:noFill/>
        </p:spPr>
      </p:pic>
      <p:pic>
        <p:nvPicPr>
          <p:cNvPr id="14" name="Picture 5" descr="curve"/>
          <p:cNvPicPr>
            <a:picLocks noChangeAspect="1" noChangeArrowheads="1"/>
          </p:cNvPicPr>
          <p:nvPr/>
        </p:nvPicPr>
        <p:blipFill>
          <a:blip r:embed="rId6" cstate="print"/>
          <a:srcRect/>
          <a:stretch>
            <a:fillRect/>
          </a:stretch>
        </p:blipFill>
        <p:spPr bwMode="auto">
          <a:xfrm>
            <a:off x="0" y="0"/>
            <a:ext cx="892175" cy="6858000"/>
          </a:xfrm>
          <a:prstGeom prst="rect">
            <a:avLst/>
          </a:prstGeom>
          <a:noFill/>
          <a:ln w="9525">
            <a:noFill/>
            <a:miter lim="800000"/>
            <a:headEnd/>
            <a:tailEnd/>
          </a:ln>
        </p:spPr>
      </p:pic>
      <p:graphicFrame>
        <p:nvGraphicFramePr>
          <p:cNvPr id="15" name="Object 3"/>
          <p:cNvGraphicFramePr>
            <a:graphicFrameLocks noGrp="1" noChangeAspect="1"/>
          </p:cNvGraphicFramePr>
          <p:nvPr/>
        </p:nvGraphicFramePr>
        <p:xfrm>
          <a:off x="0" y="158151"/>
          <a:ext cx="747713" cy="381000"/>
        </p:xfrm>
        <a:graphic>
          <a:graphicData uri="http://schemas.openxmlformats.org/presentationml/2006/ole">
            <mc:AlternateContent xmlns:mc="http://schemas.openxmlformats.org/markup-compatibility/2006">
              <mc:Choice xmlns:v="urn:schemas-microsoft-com:vml" Requires="v">
                <p:oleObj spid="_x0000_s5167" name="CorelDRAW" r:id="rId7" imgW="1334770" imgH="683260" progId="">
                  <p:embed/>
                </p:oleObj>
              </mc:Choice>
              <mc:Fallback>
                <p:oleObj name="CorelDRAW" r:id="rId7" imgW="1334770" imgH="683260" progId="">
                  <p:embed/>
                  <p:pic>
                    <p:nvPicPr>
                      <p:cNvPr id="0" name="Picture 6"/>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58151"/>
                        <a:ext cx="747713"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Slide Number Placeholder 15"/>
          <p:cNvSpPr>
            <a:spLocks noGrp="1"/>
          </p:cNvSpPr>
          <p:nvPr>
            <p:ph type="sldNum" sz="quarter" idx="12"/>
          </p:nvPr>
        </p:nvSpPr>
        <p:spPr/>
        <p:txBody>
          <a:bodyPr/>
          <a:lstStyle/>
          <a:p>
            <a:fld id="{68F0AF7D-F68C-4D22-A745-0F26DB58E409}" type="slidenum">
              <a:rPr lang="en-IN" smtClean="0"/>
            </a:fld>
            <a:endParaRPr lang="en-IN"/>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rad"/>
          <p:cNvPicPr>
            <a:picLocks noChangeAspect="1" noChangeArrowheads="1"/>
          </p:cNvPicPr>
          <p:nvPr/>
        </p:nvPicPr>
        <p:blipFill>
          <a:blip r:embed="rId1" cstate="print"/>
          <a:srcRect/>
          <a:stretch>
            <a:fillRect/>
          </a:stretch>
        </p:blipFill>
        <p:spPr bwMode="auto">
          <a:xfrm>
            <a:off x="380999" y="0"/>
            <a:ext cx="11811001" cy="609600"/>
          </a:xfrm>
          <a:prstGeom prst="rect">
            <a:avLst/>
          </a:prstGeom>
          <a:noFill/>
          <a:ln w="9525">
            <a:noFill/>
            <a:miter lim="800000"/>
            <a:headEnd/>
            <a:tailEnd/>
          </a:ln>
        </p:spPr>
      </p:pic>
      <p:sp>
        <p:nvSpPr>
          <p:cNvPr id="2" name="Title 1"/>
          <p:cNvSpPr>
            <a:spLocks noGrp="1"/>
          </p:cNvSpPr>
          <p:nvPr>
            <p:ph type="title"/>
          </p:nvPr>
        </p:nvSpPr>
        <p:spPr>
          <a:xfrm>
            <a:off x="992038" y="0"/>
            <a:ext cx="10189234" cy="549275"/>
          </a:xfrm>
        </p:spPr>
        <p:txBody>
          <a:bodyPr>
            <a:normAutofit/>
          </a:bodyPr>
          <a:lstStyle/>
          <a:p>
            <a:r>
              <a:rPr lang="en-IN" sz="2800" b="1" dirty="0">
                <a:latin typeface="+mn-lt"/>
              </a:rPr>
              <a:t>Cell line lab for research on the extracts	</a:t>
            </a:r>
            <a:endParaRPr lang="en-IN" sz="2800" b="1" dirty="0">
              <a:latin typeface="+mn-lt"/>
            </a:endParaRPr>
          </a:p>
        </p:txBody>
      </p:sp>
      <p:pic>
        <p:nvPicPr>
          <p:cNvPr id="5" name="Picture 5" descr="curve"/>
          <p:cNvPicPr>
            <a:picLocks noChangeAspect="1" noChangeArrowheads="1"/>
          </p:cNvPicPr>
          <p:nvPr/>
        </p:nvPicPr>
        <p:blipFill>
          <a:blip r:embed="rId2" cstate="print"/>
          <a:srcRect/>
          <a:stretch>
            <a:fillRect/>
          </a:stretch>
        </p:blipFill>
        <p:spPr bwMode="auto">
          <a:xfrm>
            <a:off x="0" y="0"/>
            <a:ext cx="892175" cy="6858000"/>
          </a:xfrm>
          <a:prstGeom prst="rect">
            <a:avLst/>
          </a:prstGeom>
          <a:noFill/>
          <a:ln w="9525">
            <a:noFill/>
            <a:miter lim="800000"/>
            <a:headEnd/>
            <a:tailEnd/>
          </a:ln>
        </p:spPr>
      </p:pic>
      <p:graphicFrame>
        <p:nvGraphicFramePr>
          <p:cNvPr id="6" name="Object 3"/>
          <p:cNvGraphicFramePr>
            <a:graphicFrameLocks noGrp="1" noChangeAspect="1"/>
          </p:cNvGraphicFramePr>
          <p:nvPr/>
        </p:nvGraphicFramePr>
        <p:xfrm>
          <a:off x="0" y="115019"/>
          <a:ext cx="747713" cy="381000"/>
        </p:xfrm>
        <a:graphic>
          <a:graphicData uri="http://schemas.openxmlformats.org/presentationml/2006/ole">
            <mc:AlternateContent xmlns:mc="http://schemas.openxmlformats.org/markup-compatibility/2006">
              <mc:Choice xmlns:v="urn:schemas-microsoft-com:vml" Requires="v">
                <p:oleObj spid="_x0000_s58411" name="CorelDRAW" r:id="rId3" imgW="1334770" imgH="683260" progId="">
                  <p:embed/>
                </p:oleObj>
              </mc:Choice>
              <mc:Fallback>
                <p:oleObj name="CorelDRAW" r:id="rId3" imgW="1334770" imgH="683260" progId="">
                  <p:embed/>
                  <p:pic>
                    <p:nvPicPr>
                      <p:cNvPr id="0" name="Picture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5019"/>
                        <a:ext cx="747713"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8372" name="Picture 4" descr="C:\Users\Dev\Desktop\DATA\IMG-20161002-WA0009.jpg"/>
          <p:cNvPicPr>
            <a:picLocks noChangeAspect="1" noChangeArrowheads="1"/>
          </p:cNvPicPr>
          <p:nvPr/>
        </p:nvPicPr>
        <p:blipFill>
          <a:blip r:embed="rId5" cstate="print"/>
          <a:srcRect/>
          <a:stretch>
            <a:fillRect/>
          </a:stretch>
        </p:blipFill>
        <p:spPr bwMode="auto">
          <a:xfrm>
            <a:off x="7385538" y="3604846"/>
            <a:ext cx="1990776" cy="2664070"/>
          </a:xfrm>
          <a:prstGeom prst="rect">
            <a:avLst/>
          </a:prstGeom>
          <a:noFill/>
        </p:spPr>
      </p:pic>
      <p:pic>
        <p:nvPicPr>
          <p:cNvPr id="58373" name="Picture 5" descr="C:\Users\Dev\Desktop\DATA\IMG-20161002-WA0010.jpg"/>
          <p:cNvPicPr>
            <a:picLocks noChangeAspect="1" noChangeArrowheads="1"/>
          </p:cNvPicPr>
          <p:nvPr/>
        </p:nvPicPr>
        <p:blipFill>
          <a:blip r:embed="rId6"/>
          <a:srcRect/>
          <a:stretch>
            <a:fillRect/>
          </a:stretch>
        </p:blipFill>
        <p:spPr bwMode="auto">
          <a:xfrm>
            <a:off x="992036" y="708442"/>
            <a:ext cx="4307457" cy="2422945"/>
          </a:xfrm>
          <a:prstGeom prst="rect">
            <a:avLst/>
          </a:prstGeom>
          <a:noFill/>
        </p:spPr>
      </p:pic>
      <p:pic>
        <p:nvPicPr>
          <p:cNvPr id="58374" name="Picture 6" descr="C:\Users\Dev\Desktop\DATA\IMG-20161002-WA0011.jpg"/>
          <p:cNvPicPr>
            <a:picLocks noChangeAspect="1" noChangeArrowheads="1"/>
          </p:cNvPicPr>
          <p:nvPr/>
        </p:nvPicPr>
        <p:blipFill>
          <a:blip r:embed="rId7"/>
          <a:srcRect/>
          <a:stretch>
            <a:fillRect/>
          </a:stretch>
        </p:blipFill>
        <p:spPr bwMode="auto">
          <a:xfrm>
            <a:off x="1969477" y="3818890"/>
            <a:ext cx="4129989" cy="2323118"/>
          </a:xfrm>
          <a:prstGeom prst="rect">
            <a:avLst/>
          </a:prstGeom>
          <a:noFill/>
        </p:spPr>
      </p:pic>
      <p:pic>
        <p:nvPicPr>
          <p:cNvPr id="58375" name="Picture 7" descr="C:\Users\Dev\Desktop\DATA\IMG-20161002-WA0002.jpg"/>
          <p:cNvPicPr>
            <a:picLocks noChangeAspect="1" noChangeArrowheads="1"/>
          </p:cNvPicPr>
          <p:nvPr/>
        </p:nvPicPr>
        <p:blipFill>
          <a:blip r:embed="rId8" cstate="print"/>
          <a:srcRect/>
          <a:stretch>
            <a:fillRect/>
          </a:stretch>
        </p:blipFill>
        <p:spPr bwMode="auto">
          <a:xfrm>
            <a:off x="9768255" y="939487"/>
            <a:ext cx="2013438" cy="2260913"/>
          </a:xfrm>
          <a:prstGeom prst="rect">
            <a:avLst/>
          </a:prstGeom>
          <a:noFill/>
        </p:spPr>
      </p:pic>
      <p:pic>
        <p:nvPicPr>
          <p:cNvPr id="58377" name="Picture 9" descr="C:\Users\Dev\Desktop\DATA\IMG-20161002-WA0004.jpg"/>
          <p:cNvPicPr>
            <a:picLocks noChangeAspect="1" noChangeArrowheads="1"/>
          </p:cNvPicPr>
          <p:nvPr/>
        </p:nvPicPr>
        <p:blipFill>
          <a:blip r:embed="rId9"/>
          <a:srcRect/>
          <a:stretch>
            <a:fillRect/>
          </a:stretch>
        </p:blipFill>
        <p:spPr bwMode="auto">
          <a:xfrm>
            <a:off x="5509403" y="699278"/>
            <a:ext cx="3971027" cy="2233703"/>
          </a:xfrm>
          <a:prstGeom prst="rect">
            <a:avLst/>
          </a:prstGeom>
          <a:noFill/>
        </p:spPr>
      </p:pic>
      <p:sp>
        <p:nvSpPr>
          <p:cNvPr id="14" name="TextBox 13"/>
          <p:cNvSpPr txBox="1"/>
          <p:nvPr/>
        </p:nvSpPr>
        <p:spPr>
          <a:xfrm>
            <a:off x="6475451" y="2966492"/>
            <a:ext cx="3002656" cy="369332"/>
          </a:xfrm>
          <a:prstGeom prst="rect">
            <a:avLst/>
          </a:prstGeom>
          <a:noFill/>
        </p:spPr>
        <p:txBody>
          <a:bodyPr wrap="square" rtlCol="0">
            <a:spAutoFit/>
          </a:bodyPr>
          <a:lstStyle/>
          <a:p>
            <a:r>
              <a:rPr lang="en-IN" dirty="0"/>
              <a:t>Cooling centrifuge	</a:t>
            </a:r>
            <a:endParaRPr lang="en-IN" dirty="0"/>
          </a:p>
        </p:txBody>
      </p:sp>
      <p:sp>
        <p:nvSpPr>
          <p:cNvPr id="15" name="TextBox 14"/>
          <p:cNvSpPr txBox="1"/>
          <p:nvPr/>
        </p:nvSpPr>
        <p:spPr>
          <a:xfrm>
            <a:off x="1165561" y="3201063"/>
            <a:ext cx="2676677" cy="369332"/>
          </a:xfrm>
          <a:prstGeom prst="rect">
            <a:avLst/>
          </a:prstGeom>
          <a:noFill/>
        </p:spPr>
        <p:txBody>
          <a:bodyPr wrap="square" rtlCol="0">
            <a:spAutoFit/>
          </a:bodyPr>
          <a:lstStyle/>
          <a:p>
            <a:r>
              <a:rPr lang="en-IN" dirty="0"/>
              <a:t>Phase contrast microscope</a:t>
            </a:r>
            <a:endParaRPr lang="en-IN" dirty="0"/>
          </a:p>
        </p:txBody>
      </p:sp>
      <p:sp>
        <p:nvSpPr>
          <p:cNvPr id="16" name="TextBox 15"/>
          <p:cNvSpPr txBox="1"/>
          <p:nvPr/>
        </p:nvSpPr>
        <p:spPr>
          <a:xfrm>
            <a:off x="9605844" y="3293632"/>
            <a:ext cx="2288127" cy="369332"/>
          </a:xfrm>
          <a:prstGeom prst="rect">
            <a:avLst/>
          </a:prstGeom>
          <a:noFill/>
        </p:spPr>
        <p:txBody>
          <a:bodyPr wrap="none" rtlCol="0">
            <a:spAutoFit/>
          </a:bodyPr>
          <a:lstStyle/>
          <a:p>
            <a:r>
              <a:rPr lang="en-IN" dirty="0"/>
              <a:t>automatic cell counter</a:t>
            </a:r>
            <a:endParaRPr lang="en-IN" dirty="0"/>
          </a:p>
        </p:txBody>
      </p:sp>
      <p:sp>
        <p:nvSpPr>
          <p:cNvPr id="17" name="TextBox 16"/>
          <p:cNvSpPr txBox="1"/>
          <p:nvPr/>
        </p:nvSpPr>
        <p:spPr>
          <a:xfrm>
            <a:off x="2866291" y="6268915"/>
            <a:ext cx="2919047" cy="369332"/>
          </a:xfrm>
          <a:prstGeom prst="rect">
            <a:avLst/>
          </a:prstGeom>
          <a:noFill/>
        </p:spPr>
        <p:txBody>
          <a:bodyPr wrap="square" rtlCol="0">
            <a:spAutoFit/>
          </a:bodyPr>
          <a:lstStyle/>
          <a:p>
            <a:r>
              <a:rPr lang="en-IN" dirty="0"/>
              <a:t>Eliza plate reader and washer</a:t>
            </a:r>
            <a:endParaRPr lang="en-IN" dirty="0"/>
          </a:p>
        </p:txBody>
      </p:sp>
      <p:sp>
        <p:nvSpPr>
          <p:cNvPr id="18" name="TextBox 17"/>
          <p:cNvSpPr txBox="1"/>
          <p:nvPr/>
        </p:nvSpPr>
        <p:spPr>
          <a:xfrm>
            <a:off x="7271238" y="6392008"/>
            <a:ext cx="2760785" cy="369332"/>
          </a:xfrm>
          <a:prstGeom prst="rect">
            <a:avLst/>
          </a:prstGeom>
          <a:noFill/>
        </p:spPr>
        <p:txBody>
          <a:bodyPr wrap="square" rtlCol="0">
            <a:spAutoFit/>
          </a:bodyPr>
          <a:lstStyle/>
          <a:p>
            <a:r>
              <a:rPr lang="en-IN" dirty="0"/>
              <a:t>Bio-safety cabinets</a:t>
            </a:r>
            <a:endParaRPr lang="en-IN" dirty="0"/>
          </a:p>
        </p:txBody>
      </p:sp>
      <p:sp>
        <p:nvSpPr>
          <p:cNvPr id="19" name="Slide Number Placeholder 18"/>
          <p:cNvSpPr>
            <a:spLocks noGrp="1"/>
          </p:cNvSpPr>
          <p:nvPr>
            <p:ph type="sldNum" sz="quarter" idx="12"/>
          </p:nvPr>
        </p:nvSpPr>
        <p:spPr/>
        <p:txBody>
          <a:bodyPr/>
          <a:lstStyle/>
          <a:p>
            <a:fld id="{68F0AF7D-F68C-4D22-A745-0F26DB58E409}" type="slidenum">
              <a:rPr lang="en-IN" smtClean="0"/>
            </a:fld>
            <a:endParaRPr lang="en-IN"/>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endParaRPr lang="en-IN" b="1" dirty="0"/>
          </a:p>
          <a:p>
            <a:pPr>
              <a:buNone/>
            </a:pPr>
            <a:endParaRPr lang="en-IN" b="1" dirty="0"/>
          </a:p>
          <a:p>
            <a:pPr>
              <a:buNone/>
            </a:pPr>
            <a:endParaRPr lang="en-IN" b="1" dirty="0"/>
          </a:p>
          <a:p>
            <a:pPr>
              <a:buNone/>
            </a:pPr>
            <a:r>
              <a:rPr lang="en-IN" b="1" dirty="0"/>
              <a:t>					What is CO</a:t>
            </a:r>
            <a:r>
              <a:rPr lang="en-IN" b="1" baseline="-25000" dirty="0"/>
              <a:t>2</a:t>
            </a:r>
            <a:r>
              <a:rPr lang="en-IN" b="1" dirty="0"/>
              <a:t> extraction?</a:t>
            </a:r>
            <a:endParaRPr lang="en-IN" b="1" dirty="0"/>
          </a:p>
        </p:txBody>
      </p:sp>
      <p:sp>
        <p:nvSpPr>
          <p:cNvPr id="4" name="Slide Number Placeholder 3"/>
          <p:cNvSpPr>
            <a:spLocks noGrp="1"/>
          </p:cNvSpPr>
          <p:nvPr>
            <p:ph type="sldNum" sz="quarter" idx="12"/>
          </p:nvPr>
        </p:nvSpPr>
        <p:spPr/>
        <p:txBody>
          <a:bodyPr/>
          <a:lstStyle/>
          <a:p>
            <a:fld id="{68F0AF7D-F68C-4D22-A745-0F26DB58E409}" type="slidenum">
              <a:rPr lang="en-IN" smtClean="0"/>
            </a:fld>
            <a:endParaRPr lang="en-IN"/>
          </a:p>
        </p:txBody>
      </p:sp>
      <p:pic>
        <p:nvPicPr>
          <p:cNvPr id="5" name="Picture 2" descr="grad"/>
          <p:cNvPicPr>
            <a:picLocks noChangeAspect="1" noChangeArrowheads="1"/>
          </p:cNvPicPr>
          <p:nvPr/>
        </p:nvPicPr>
        <p:blipFill>
          <a:blip r:embed="rId1" cstate="print"/>
          <a:srcRect/>
          <a:stretch>
            <a:fillRect/>
          </a:stretch>
        </p:blipFill>
        <p:spPr bwMode="auto">
          <a:xfrm>
            <a:off x="380999" y="0"/>
            <a:ext cx="11811001" cy="609600"/>
          </a:xfrm>
          <a:prstGeom prst="rect">
            <a:avLst/>
          </a:prstGeom>
          <a:noFill/>
          <a:ln w="9525">
            <a:noFill/>
            <a:miter lim="800000"/>
            <a:headEnd/>
            <a:tailEnd/>
          </a:ln>
        </p:spPr>
      </p:pic>
      <p:pic>
        <p:nvPicPr>
          <p:cNvPr id="6" name="Picture 5" descr="curve"/>
          <p:cNvPicPr>
            <a:picLocks noChangeAspect="1" noChangeArrowheads="1"/>
          </p:cNvPicPr>
          <p:nvPr/>
        </p:nvPicPr>
        <p:blipFill>
          <a:blip r:embed="rId2" cstate="print"/>
          <a:srcRect/>
          <a:stretch>
            <a:fillRect/>
          </a:stretch>
        </p:blipFill>
        <p:spPr bwMode="auto">
          <a:xfrm>
            <a:off x="0" y="0"/>
            <a:ext cx="892175" cy="6858000"/>
          </a:xfrm>
          <a:prstGeom prst="rect">
            <a:avLst/>
          </a:prstGeom>
          <a:noFill/>
          <a:ln w="9525">
            <a:noFill/>
            <a:miter lim="800000"/>
            <a:headEnd/>
            <a:tailEnd/>
          </a:ln>
        </p:spPr>
      </p:pic>
      <p:graphicFrame>
        <p:nvGraphicFramePr>
          <p:cNvPr id="7" name="Object 3"/>
          <p:cNvGraphicFramePr>
            <a:graphicFrameLocks noGrp="1" noChangeAspect="1"/>
          </p:cNvGraphicFramePr>
          <p:nvPr/>
        </p:nvGraphicFramePr>
        <p:xfrm>
          <a:off x="0" y="115019"/>
          <a:ext cx="747713" cy="381000"/>
        </p:xfrm>
        <a:graphic>
          <a:graphicData uri="http://schemas.openxmlformats.org/presentationml/2006/ole">
            <mc:AlternateContent xmlns:mc="http://schemas.openxmlformats.org/markup-compatibility/2006">
              <mc:Choice xmlns:v="urn:schemas-microsoft-com:vml" Requires="v">
                <p:oleObj spid="_x0000_s91179" name="CorelDRAW" r:id="rId3" imgW="1334770" imgH="683260" progId="">
                  <p:embed/>
                </p:oleObj>
              </mc:Choice>
              <mc:Fallback>
                <p:oleObj name="CorelDRAW" r:id="rId3" imgW="1334770" imgH="683260" progId="">
                  <p:embed/>
                  <p:pic>
                    <p:nvPicPr>
                      <p:cNvPr id="0" name="Picture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5019"/>
                        <a:ext cx="747713"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rad"/>
          <p:cNvPicPr>
            <a:picLocks noChangeAspect="1" noChangeArrowheads="1"/>
          </p:cNvPicPr>
          <p:nvPr/>
        </p:nvPicPr>
        <p:blipFill>
          <a:blip r:embed="rId1" cstate="print"/>
          <a:srcRect/>
          <a:stretch>
            <a:fillRect/>
          </a:stretch>
        </p:blipFill>
        <p:spPr bwMode="auto">
          <a:xfrm>
            <a:off x="380999" y="0"/>
            <a:ext cx="11811001" cy="609600"/>
          </a:xfrm>
          <a:prstGeom prst="rect">
            <a:avLst/>
          </a:prstGeom>
          <a:noFill/>
          <a:ln w="9525">
            <a:noFill/>
            <a:miter lim="800000"/>
            <a:headEnd/>
            <a:tailEnd/>
          </a:ln>
        </p:spPr>
      </p:pic>
      <p:sp>
        <p:nvSpPr>
          <p:cNvPr id="4101" name="Rectangle 12"/>
          <p:cNvSpPr>
            <a:spLocks noChangeArrowheads="1"/>
          </p:cNvSpPr>
          <p:nvPr/>
        </p:nvSpPr>
        <p:spPr bwMode="auto">
          <a:xfrm>
            <a:off x="997789" y="0"/>
            <a:ext cx="8001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200">
                <a:solidFill>
                  <a:srgbClr val="5B1400"/>
                </a:solidFill>
                <a:latin typeface="Georgia" panose="02040502050405020303" pitchFamily="18" charset="0"/>
              </a:defRPr>
            </a:lvl1pPr>
            <a:lvl2pPr marL="742950" indent="-285750" eaLnBrk="0" hangingPunct="0">
              <a:defRPr sz="2200">
                <a:solidFill>
                  <a:srgbClr val="5B1400"/>
                </a:solidFill>
                <a:latin typeface="Georgia" panose="02040502050405020303" pitchFamily="18" charset="0"/>
              </a:defRPr>
            </a:lvl2pPr>
            <a:lvl3pPr marL="1143000" indent="-228600" eaLnBrk="0" hangingPunct="0">
              <a:defRPr sz="2200">
                <a:solidFill>
                  <a:srgbClr val="5B1400"/>
                </a:solidFill>
                <a:latin typeface="Georgia" panose="02040502050405020303" pitchFamily="18" charset="0"/>
              </a:defRPr>
            </a:lvl3pPr>
            <a:lvl4pPr marL="1600200" indent="-228600" eaLnBrk="0" hangingPunct="0">
              <a:defRPr sz="2200">
                <a:solidFill>
                  <a:srgbClr val="5B1400"/>
                </a:solidFill>
                <a:latin typeface="Georgia" panose="02040502050405020303" pitchFamily="18" charset="0"/>
              </a:defRPr>
            </a:lvl4pPr>
            <a:lvl5pPr marL="2057400" indent="-228600" eaLnBrk="0" hangingPunct="0">
              <a:defRPr sz="2200">
                <a:solidFill>
                  <a:srgbClr val="5B1400"/>
                </a:solidFill>
                <a:latin typeface="Georgia" panose="02040502050405020303" pitchFamily="18" charset="0"/>
              </a:defRPr>
            </a:lvl5pPr>
            <a:lvl6pPr marL="25146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6pPr>
            <a:lvl7pPr marL="29718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7pPr>
            <a:lvl8pPr marL="34290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8pPr>
            <a:lvl9pPr marL="38862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9pPr>
          </a:lstStyle>
          <a:p>
            <a:pPr eaLnBrk="1" hangingPunct="1">
              <a:lnSpc>
                <a:spcPct val="100000"/>
              </a:lnSpc>
              <a:spcBef>
                <a:spcPct val="0"/>
              </a:spcBef>
              <a:spcAft>
                <a:spcPct val="0"/>
              </a:spcAft>
              <a:buClrTx/>
              <a:buSzTx/>
              <a:buFontTx/>
              <a:buNone/>
            </a:pPr>
            <a:r>
              <a:rPr lang="en-US" altLang="en-US" sz="2000" b="1" dirty="0">
                <a:solidFill>
                  <a:schemeClr val="tx1"/>
                </a:solidFill>
                <a:latin typeface="Century Gothic" pitchFamily="34" charset="0"/>
                <a:cs typeface="Times New Roman" panose="02020603050405020304" pitchFamily="18" charset="0"/>
              </a:rPr>
              <a:t>Advantages of using CO</a:t>
            </a:r>
            <a:r>
              <a:rPr lang="en-US" altLang="en-US" sz="2000" b="1" baseline="-30000" dirty="0">
                <a:solidFill>
                  <a:schemeClr val="tx1"/>
                </a:solidFill>
                <a:latin typeface="Century Gothic" pitchFamily="34" charset="0"/>
                <a:cs typeface="Times New Roman" panose="02020603050405020304" pitchFamily="18" charset="0"/>
              </a:rPr>
              <a:t>2</a:t>
            </a:r>
            <a:r>
              <a:rPr lang="en-US" altLang="en-US" sz="2000" b="1" dirty="0">
                <a:solidFill>
                  <a:schemeClr val="tx1"/>
                </a:solidFill>
                <a:latin typeface="Century Gothic" pitchFamily="34" charset="0"/>
                <a:cs typeface="Times New Roman" panose="02020603050405020304" pitchFamily="18" charset="0"/>
              </a:rPr>
              <a:t> extracts. </a:t>
            </a:r>
            <a:endParaRPr lang="en-US" altLang="en-US" sz="2000" b="1" dirty="0">
              <a:solidFill>
                <a:schemeClr val="tx1"/>
              </a:solidFill>
              <a:latin typeface="Century Gothic" pitchFamily="34" charset="0"/>
              <a:cs typeface="Times New Roman" panose="02020603050405020304" pitchFamily="18" charset="0"/>
            </a:endParaRPr>
          </a:p>
        </p:txBody>
      </p:sp>
      <p:sp>
        <p:nvSpPr>
          <p:cNvPr id="4102" name="Text Box 13"/>
          <p:cNvSpPr txBox="1">
            <a:spLocks noChangeArrowheads="1"/>
          </p:cNvSpPr>
          <p:nvPr/>
        </p:nvSpPr>
        <p:spPr bwMode="auto">
          <a:xfrm>
            <a:off x="992038" y="715993"/>
            <a:ext cx="10903789"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a:solidFill>
                  <a:srgbClr val="5B1400"/>
                </a:solidFill>
                <a:latin typeface="Georgia" panose="02040502050405020303" pitchFamily="18" charset="0"/>
              </a:defRPr>
            </a:lvl1pPr>
            <a:lvl2pPr marL="742950" indent="-285750" eaLnBrk="0" hangingPunct="0">
              <a:defRPr sz="2200">
                <a:solidFill>
                  <a:srgbClr val="5B1400"/>
                </a:solidFill>
                <a:latin typeface="Georgia" panose="02040502050405020303" pitchFamily="18" charset="0"/>
              </a:defRPr>
            </a:lvl2pPr>
            <a:lvl3pPr marL="1143000" indent="-228600" eaLnBrk="0" hangingPunct="0">
              <a:defRPr sz="2200">
                <a:solidFill>
                  <a:srgbClr val="5B1400"/>
                </a:solidFill>
                <a:latin typeface="Georgia" panose="02040502050405020303" pitchFamily="18" charset="0"/>
              </a:defRPr>
            </a:lvl3pPr>
            <a:lvl4pPr marL="1600200" indent="-228600" eaLnBrk="0" hangingPunct="0">
              <a:defRPr sz="2200">
                <a:solidFill>
                  <a:srgbClr val="5B1400"/>
                </a:solidFill>
                <a:latin typeface="Georgia" panose="02040502050405020303" pitchFamily="18" charset="0"/>
              </a:defRPr>
            </a:lvl4pPr>
            <a:lvl5pPr marL="2057400" indent="-228600" eaLnBrk="0" hangingPunct="0">
              <a:defRPr sz="2200">
                <a:solidFill>
                  <a:srgbClr val="5B1400"/>
                </a:solidFill>
                <a:latin typeface="Georgia" panose="02040502050405020303" pitchFamily="18" charset="0"/>
              </a:defRPr>
            </a:lvl5pPr>
            <a:lvl6pPr marL="25146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6pPr>
            <a:lvl7pPr marL="29718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7pPr>
            <a:lvl8pPr marL="34290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8pPr>
            <a:lvl9pPr marL="38862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9pPr>
          </a:lstStyle>
          <a:p>
            <a:pPr algn="l" eaLnBrk="1" hangingPunct="1">
              <a:lnSpc>
                <a:spcPct val="200000"/>
              </a:lnSpc>
              <a:spcAft>
                <a:spcPct val="0"/>
              </a:spcAft>
              <a:buClr>
                <a:schemeClr val="tx1"/>
              </a:buClr>
              <a:buSzTx/>
              <a:buFont typeface="Arial" panose="020B0604020202020204" pitchFamily="34" charset="0"/>
              <a:buChar char="•"/>
            </a:pPr>
            <a:r>
              <a:rPr lang="en-US" altLang="en-US" sz="2400" dirty="0">
                <a:solidFill>
                  <a:schemeClr val="tx1"/>
                </a:solidFill>
                <a:latin typeface="+mn-lt"/>
                <a:cs typeface="Times New Roman" panose="02020603050405020304" pitchFamily="18" charset="0"/>
              </a:rPr>
              <a:t>Highly concentrated extracts means low dosage levels and better stability and shelf life for end Products.</a:t>
            </a:r>
            <a:endParaRPr lang="en-US" altLang="en-US" sz="2400" dirty="0">
              <a:solidFill>
                <a:schemeClr val="tx1"/>
              </a:solidFill>
              <a:latin typeface="+mn-lt"/>
              <a:cs typeface="Times New Roman" panose="02020603050405020304" pitchFamily="18" charset="0"/>
            </a:endParaRPr>
          </a:p>
          <a:p>
            <a:pPr eaLnBrk="1" hangingPunct="1">
              <a:lnSpc>
                <a:spcPct val="200000"/>
              </a:lnSpc>
              <a:spcAft>
                <a:spcPct val="0"/>
              </a:spcAft>
              <a:buClr>
                <a:schemeClr val="tx1"/>
              </a:buClr>
              <a:buFont typeface="Arial" panose="020B0604020202020204" pitchFamily="34" charset="0"/>
              <a:buChar char="•"/>
            </a:pPr>
            <a:r>
              <a:rPr lang="en-US" altLang="en-US" sz="2400" dirty="0">
                <a:solidFill>
                  <a:schemeClr val="tx1"/>
                </a:solidFill>
                <a:latin typeface="+mn-lt"/>
                <a:cs typeface="Arial" panose="020B0604020202020204" pitchFamily="34" charset="0"/>
              </a:rPr>
              <a:t>Closest organoleptic profile to the raw botanicals.</a:t>
            </a:r>
            <a:endParaRPr lang="en-US" altLang="en-US" sz="2400" dirty="0">
              <a:solidFill>
                <a:schemeClr val="tx1"/>
              </a:solidFill>
              <a:latin typeface="+mn-lt"/>
              <a:cs typeface="Times New Roman" panose="02020603050405020304" pitchFamily="18" charset="0"/>
            </a:endParaRPr>
          </a:p>
          <a:p>
            <a:pPr eaLnBrk="1" hangingPunct="1">
              <a:lnSpc>
                <a:spcPct val="200000"/>
              </a:lnSpc>
              <a:spcAft>
                <a:spcPct val="0"/>
              </a:spcAft>
              <a:buClr>
                <a:schemeClr val="tx1"/>
              </a:buClr>
              <a:buFont typeface="Arial" panose="020B0604020202020204" pitchFamily="34" charset="0"/>
              <a:buChar char="•"/>
            </a:pPr>
            <a:r>
              <a:rPr lang="en-US" altLang="en-US" sz="2400" dirty="0">
                <a:solidFill>
                  <a:schemeClr val="tx1"/>
                </a:solidFill>
                <a:latin typeface="+mn-lt"/>
                <a:cs typeface="Arial" panose="020B0604020202020204" pitchFamily="34" charset="0"/>
              </a:rPr>
              <a:t> No chemical and solvent residues. </a:t>
            </a:r>
            <a:endParaRPr lang="en-US" altLang="en-US" sz="2400" dirty="0">
              <a:solidFill>
                <a:schemeClr val="tx1"/>
              </a:solidFill>
              <a:latin typeface="+mn-lt"/>
              <a:cs typeface="Times New Roman" panose="02020603050405020304" pitchFamily="18" charset="0"/>
            </a:endParaRPr>
          </a:p>
          <a:p>
            <a:pPr eaLnBrk="1" hangingPunct="1">
              <a:lnSpc>
                <a:spcPct val="200000"/>
              </a:lnSpc>
              <a:spcAft>
                <a:spcPct val="0"/>
              </a:spcAft>
              <a:buClr>
                <a:schemeClr val="tx1"/>
              </a:buClr>
              <a:buFont typeface="Arial" panose="020B0604020202020204" pitchFamily="34" charset="0"/>
              <a:buChar char="•"/>
            </a:pPr>
            <a:r>
              <a:rPr lang="en-US" altLang="en-US" sz="2400" dirty="0">
                <a:solidFill>
                  <a:schemeClr val="tx1"/>
                </a:solidFill>
                <a:latin typeface="+mn-lt"/>
                <a:cs typeface="Arial" panose="020B0604020202020204" pitchFamily="34" charset="0"/>
              </a:rPr>
              <a:t> High concentration of minor active ingredients means better efficacy.</a:t>
            </a:r>
            <a:endParaRPr lang="en-US" altLang="en-US" sz="2400" dirty="0">
              <a:solidFill>
                <a:schemeClr val="tx1"/>
              </a:solidFill>
              <a:latin typeface="+mn-lt"/>
              <a:cs typeface="Times New Roman" panose="02020603050405020304" pitchFamily="18" charset="0"/>
            </a:endParaRPr>
          </a:p>
          <a:p>
            <a:pPr eaLnBrk="1" hangingPunct="1">
              <a:lnSpc>
                <a:spcPct val="200000"/>
              </a:lnSpc>
              <a:spcAft>
                <a:spcPct val="0"/>
              </a:spcAft>
              <a:buClr>
                <a:schemeClr val="tx1"/>
              </a:buClr>
              <a:buFont typeface="Arial" panose="020B0604020202020204" pitchFamily="34" charset="0"/>
              <a:buChar char="•"/>
            </a:pPr>
            <a:r>
              <a:rPr lang="en-US" altLang="en-US" sz="2400" dirty="0">
                <a:solidFill>
                  <a:schemeClr val="tx1"/>
                </a:solidFill>
                <a:latin typeface="+mn-lt"/>
                <a:cs typeface="Arial" panose="020B0604020202020204" pitchFamily="34" charset="0"/>
              </a:rPr>
              <a:t> Better shelf life due to co-extraction of antioxidants.</a:t>
            </a:r>
            <a:endParaRPr lang="en-US" altLang="en-US" sz="2400" dirty="0">
              <a:solidFill>
                <a:schemeClr val="tx1"/>
              </a:solidFill>
              <a:latin typeface="+mn-lt"/>
              <a:cs typeface="Times New Roman" panose="02020603050405020304" pitchFamily="18" charset="0"/>
            </a:endParaRPr>
          </a:p>
          <a:p>
            <a:pPr eaLnBrk="1" hangingPunct="1">
              <a:lnSpc>
                <a:spcPct val="200000"/>
              </a:lnSpc>
              <a:spcAft>
                <a:spcPct val="0"/>
              </a:spcAft>
              <a:buClr>
                <a:schemeClr val="tx1"/>
              </a:buClr>
              <a:buFont typeface="Arial" panose="020B0604020202020204" pitchFamily="34" charset="0"/>
              <a:buChar char="•"/>
            </a:pPr>
            <a:r>
              <a:rPr lang="en-US" altLang="en-US" sz="2400" dirty="0">
                <a:solidFill>
                  <a:schemeClr val="tx1"/>
                </a:solidFill>
                <a:latin typeface="+mn-lt"/>
                <a:cs typeface="Arial" panose="020B0604020202020204" pitchFamily="34" charset="0"/>
              </a:rPr>
              <a:t> Due to lower separation temperature than extraction temperature  molecular integrity of extracted product is retained.</a:t>
            </a:r>
            <a:endParaRPr lang="en-US" altLang="en-US" sz="2400" dirty="0">
              <a:solidFill>
                <a:schemeClr val="tx1"/>
              </a:solidFill>
              <a:latin typeface="+mn-lt"/>
              <a:cs typeface="Times New Roman" panose="02020603050405020304" pitchFamily="18" charset="0"/>
            </a:endParaRPr>
          </a:p>
          <a:p>
            <a:pPr algn="l" eaLnBrk="1" hangingPunct="1">
              <a:lnSpc>
                <a:spcPct val="200000"/>
              </a:lnSpc>
              <a:spcAft>
                <a:spcPct val="0"/>
              </a:spcAft>
              <a:buClr>
                <a:schemeClr val="tx1"/>
              </a:buClr>
              <a:buSzTx/>
              <a:buFont typeface="Arial" panose="020B0604020202020204" pitchFamily="34" charset="0"/>
              <a:buChar char="•"/>
            </a:pPr>
            <a:endParaRPr lang="en-US" altLang="en-US" sz="2400" dirty="0">
              <a:solidFill>
                <a:schemeClr val="tx1"/>
              </a:solidFill>
              <a:latin typeface="+mn-lt"/>
              <a:cs typeface="Times New Roman" panose="02020603050405020304" pitchFamily="18" charset="0"/>
            </a:endParaRPr>
          </a:p>
        </p:txBody>
      </p:sp>
      <p:pic>
        <p:nvPicPr>
          <p:cNvPr id="5" name="Picture 5" descr="curve"/>
          <p:cNvPicPr>
            <a:picLocks noChangeAspect="1" noChangeArrowheads="1"/>
          </p:cNvPicPr>
          <p:nvPr/>
        </p:nvPicPr>
        <p:blipFill>
          <a:blip r:embed="rId2" cstate="print"/>
          <a:srcRect/>
          <a:stretch>
            <a:fillRect/>
          </a:stretch>
        </p:blipFill>
        <p:spPr bwMode="auto">
          <a:xfrm>
            <a:off x="0" y="0"/>
            <a:ext cx="892175" cy="6858000"/>
          </a:xfrm>
          <a:prstGeom prst="rect">
            <a:avLst/>
          </a:prstGeom>
          <a:noFill/>
          <a:ln w="9525">
            <a:noFill/>
            <a:miter lim="800000"/>
            <a:headEnd/>
            <a:tailEnd/>
          </a:ln>
        </p:spPr>
      </p:pic>
      <p:graphicFrame>
        <p:nvGraphicFramePr>
          <p:cNvPr id="6" name="Object 3"/>
          <p:cNvGraphicFramePr>
            <a:graphicFrameLocks noGrp="1" noChangeAspect="1"/>
          </p:cNvGraphicFramePr>
          <p:nvPr/>
        </p:nvGraphicFramePr>
        <p:xfrm>
          <a:off x="0" y="140898"/>
          <a:ext cx="747713" cy="381000"/>
        </p:xfrm>
        <a:graphic>
          <a:graphicData uri="http://schemas.openxmlformats.org/presentationml/2006/ole">
            <mc:AlternateContent xmlns:mc="http://schemas.openxmlformats.org/markup-compatibility/2006">
              <mc:Choice xmlns:v="urn:schemas-microsoft-com:vml" Requires="v">
                <p:oleObj spid="_x0000_s35882" name="CorelDRAW" r:id="rId3" imgW="1334770" imgH="683260" progId="">
                  <p:embed/>
                </p:oleObj>
              </mc:Choice>
              <mc:Fallback>
                <p:oleObj name="CorelDRAW" r:id="rId3" imgW="1334770" imgH="683260" progId="">
                  <p:embed/>
                  <p:pic>
                    <p:nvPicPr>
                      <p:cNvPr id="0" name="Picture 1"/>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0898"/>
                        <a:ext cx="747713"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2" descr="grad"/>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0"/>
            <a:ext cx="1219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3" descr="cur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2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Rectangle 4"/>
          <p:cNvSpPr>
            <a:spLocks noChangeArrowheads="1"/>
          </p:cNvSpPr>
          <p:nvPr/>
        </p:nvSpPr>
        <p:spPr bwMode="auto">
          <a:xfrm>
            <a:off x="872706" y="0"/>
            <a:ext cx="8064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200">
                <a:solidFill>
                  <a:srgbClr val="5B1400"/>
                </a:solidFill>
                <a:latin typeface="Georgia" panose="02040502050405020303" pitchFamily="18" charset="0"/>
              </a:defRPr>
            </a:lvl1pPr>
            <a:lvl2pPr marL="742950" indent="-285750" eaLnBrk="0" hangingPunct="0">
              <a:defRPr sz="2200">
                <a:solidFill>
                  <a:srgbClr val="5B1400"/>
                </a:solidFill>
                <a:latin typeface="Georgia" panose="02040502050405020303" pitchFamily="18" charset="0"/>
              </a:defRPr>
            </a:lvl2pPr>
            <a:lvl3pPr marL="1143000" indent="-228600" eaLnBrk="0" hangingPunct="0">
              <a:defRPr sz="2200">
                <a:solidFill>
                  <a:srgbClr val="5B1400"/>
                </a:solidFill>
                <a:latin typeface="Georgia" panose="02040502050405020303" pitchFamily="18" charset="0"/>
              </a:defRPr>
            </a:lvl3pPr>
            <a:lvl4pPr marL="1600200" indent="-228600" eaLnBrk="0" hangingPunct="0">
              <a:defRPr sz="2200">
                <a:solidFill>
                  <a:srgbClr val="5B1400"/>
                </a:solidFill>
                <a:latin typeface="Georgia" panose="02040502050405020303" pitchFamily="18" charset="0"/>
              </a:defRPr>
            </a:lvl4pPr>
            <a:lvl5pPr marL="2057400" indent="-228600" eaLnBrk="0" hangingPunct="0">
              <a:defRPr sz="2200">
                <a:solidFill>
                  <a:srgbClr val="5B1400"/>
                </a:solidFill>
                <a:latin typeface="Georgia" panose="02040502050405020303" pitchFamily="18" charset="0"/>
              </a:defRPr>
            </a:lvl5pPr>
            <a:lvl6pPr marL="25146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6pPr>
            <a:lvl7pPr marL="29718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7pPr>
            <a:lvl8pPr marL="34290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8pPr>
            <a:lvl9pPr marL="38862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9pPr>
          </a:lstStyle>
          <a:p>
            <a:pPr eaLnBrk="1" hangingPunct="1">
              <a:lnSpc>
                <a:spcPct val="100000"/>
              </a:lnSpc>
              <a:spcBef>
                <a:spcPct val="0"/>
              </a:spcBef>
              <a:spcAft>
                <a:spcPct val="0"/>
              </a:spcAft>
              <a:buClrTx/>
              <a:buSzTx/>
              <a:buFontTx/>
              <a:buNone/>
            </a:pPr>
            <a:r>
              <a:rPr lang="en-US" altLang="en-US" sz="2800" b="1" dirty="0">
                <a:solidFill>
                  <a:schemeClr val="tx1"/>
                </a:solidFill>
                <a:latin typeface="+mn-lt"/>
                <a:cs typeface="Arial" panose="020B0604020202020204" pitchFamily="34" charset="0"/>
              </a:rPr>
              <a:t>Comparison of Extracts</a:t>
            </a:r>
            <a:endParaRPr lang="en-US" altLang="en-US" sz="2800" b="1" dirty="0">
              <a:solidFill>
                <a:schemeClr val="tx1"/>
              </a:solidFill>
              <a:latin typeface="+mn-lt"/>
              <a:cs typeface="Arial" panose="020B0604020202020204" pitchFamily="34" charset="0"/>
            </a:endParaRPr>
          </a:p>
        </p:txBody>
      </p:sp>
      <p:graphicFrame>
        <p:nvGraphicFramePr>
          <p:cNvPr id="508975" name="Group 47"/>
          <p:cNvGraphicFramePr>
            <a:graphicFrameLocks noGrp="1"/>
          </p:cNvGraphicFramePr>
          <p:nvPr>
            <p:ph sz="half" idx="1"/>
          </p:nvPr>
        </p:nvGraphicFramePr>
        <p:xfrm>
          <a:off x="1466492" y="1138686"/>
          <a:ext cx="10067026" cy="5313870"/>
        </p:xfrm>
        <a:graphic>
          <a:graphicData uri="http://schemas.openxmlformats.org/drawingml/2006/table">
            <a:tbl>
              <a:tblPr/>
              <a:tblGrid>
                <a:gridCol w="2659844"/>
                <a:gridCol w="3892740"/>
                <a:gridCol w="3514442"/>
              </a:tblGrid>
              <a:tr h="941562">
                <a:tc>
                  <a:txBody>
                    <a:bodyPr/>
                    <a:lstStyle/>
                    <a:p>
                      <a:pPr marL="0" marR="0" lvl="0" indent="0" algn="ctr" defTabSz="914400" rtl="0" eaLnBrk="1" fontAlgn="base" latinLnBrk="0" hangingPunct="1">
                        <a:lnSpc>
                          <a:spcPct val="100000"/>
                        </a:lnSpc>
                        <a:spcBef>
                          <a:spcPct val="50000"/>
                        </a:spcBef>
                        <a:spcAft>
                          <a:spcPct val="50000"/>
                        </a:spcAft>
                        <a:buClr>
                          <a:srgbClr val="A50021"/>
                        </a:buClr>
                        <a:buSzPct val="75000"/>
                        <a:buFont typeface="Wingdings" panose="05000000000000000000" pitchFamily="2" charset="2"/>
                        <a:buNone/>
                      </a:pPr>
                      <a:r>
                        <a:rPr kumimoji="0" lang="en-US" sz="2000" b="1" i="0" u="none" strike="noStrike" cap="none" normalizeH="0" baseline="0" dirty="0">
                          <a:ln>
                            <a:noFill/>
                          </a:ln>
                          <a:solidFill>
                            <a:schemeClr val="tx1"/>
                          </a:solidFill>
                          <a:effectLst/>
                          <a:latin typeface="+mn-lt"/>
                          <a:cs typeface="Times New Roman" panose="02020603050405020304" pitchFamily="18" charset="0"/>
                        </a:rPr>
                        <a:t>Parameters</a:t>
                      </a:r>
                      <a:endParaRPr kumimoji="0" lang="en-US" sz="2000" b="1" i="0" u="none" strike="noStrike" cap="none" normalizeH="0" baseline="0" dirty="0">
                        <a:ln>
                          <a:noFill/>
                        </a:ln>
                        <a:solidFill>
                          <a:schemeClr val="tx1"/>
                        </a:solidFill>
                        <a:effectLst/>
                        <a:latin typeface="+mn-lt"/>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50000"/>
                        </a:spcAft>
                        <a:buClr>
                          <a:srgbClr val="A50021"/>
                        </a:buClr>
                        <a:buSzPct val="75000"/>
                        <a:buFont typeface="Wingdings" panose="05000000000000000000" pitchFamily="2" charset="2"/>
                        <a:buNone/>
                      </a:pPr>
                      <a:r>
                        <a:rPr kumimoji="0" lang="en-US" sz="2000" b="1" i="0" u="none" strike="noStrike" cap="none" normalizeH="0" baseline="0" dirty="0">
                          <a:ln>
                            <a:noFill/>
                          </a:ln>
                          <a:solidFill>
                            <a:schemeClr val="tx1"/>
                          </a:solidFill>
                          <a:effectLst/>
                          <a:latin typeface="+mn-lt"/>
                          <a:cs typeface="Times New Roman" panose="02020603050405020304" pitchFamily="18" charset="0"/>
                        </a:rPr>
                        <a:t>Water Extracts/ Hydro Alcoholic Extracts </a:t>
                      </a:r>
                      <a:endParaRPr kumimoji="0" lang="en-US" sz="2000" b="1" i="0" u="none" strike="noStrike" cap="none" normalizeH="0" baseline="0" dirty="0">
                        <a:ln>
                          <a:noFill/>
                        </a:ln>
                        <a:solidFill>
                          <a:schemeClr val="tx1"/>
                        </a:solidFill>
                        <a:effectLst/>
                        <a:latin typeface="+mn-lt"/>
                        <a:cs typeface="Times New Roman" panose="02020603050405020304" pitchFamily="18"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50000"/>
                        </a:spcAft>
                        <a:buClr>
                          <a:srgbClr val="A50021"/>
                        </a:buClr>
                        <a:buSzPct val="75000"/>
                        <a:buFont typeface="Wingdings" panose="05000000000000000000" pitchFamily="2" charset="2"/>
                        <a:buNone/>
                      </a:pPr>
                      <a:r>
                        <a:rPr kumimoji="0" lang="en-US" sz="2000" b="1" i="0" u="none" strike="noStrike" cap="none" normalizeH="0" baseline="0" dirty="0">
                          <a:ln>
                            <a:noFill/>
                          </a:ln>
                          <a:solidFill>
                            <a:schemeClr val="tx1"/>
                          </a:solidFill>
                          <a:effectLst/>
                          <a:latin typeface="+mn-lt"/>
                          <a:cs typeface="Times New Roman" panose="02020603050405020304" pitchFamily="18" charset="0"/>
                        </a:rPr>
                        <a:t>Supercritical CO</a:t>
                      </a:r>
                      <a:r>
                        <a:rPr kumimoji="0" lang="en-US" sz="2000" b="1" i="0" u="none" strike="noStrike" cap="none" normalizeH="0" baseline="-30000" dirty="0">
                          <a:ln>
                            <a:noFill/>
                          </a:ln>
                          <a:solidFill>
                            <a:schemeClr val="tx1"/>
                          </a:solidFill>
                          <a:effectLst/>
                          <a:latin typeface="+mn-lt"/>
                          <a:cs typeface="Times New Roman" panose="02020603050405020304" pitchFamily="18" charset="0"/>
                        </a:rPr>
                        <a:t>2</a:t>
                      </a:r>
                      <a:r>
                        <a:rPr kumimoji="0" lang="en-US" sz="2000" b="1" i="0" u="none" strike="noStrike" cap="none" normalizeH="0" baseline="0" dirty="0">
                          <a:ln>
                            <a:noFill/>
                          </a:ln>
                          <a:solidFill>
                            <a:schemeClr val="tx1"/>
                          </a:solidFill>
                          <a:effectLst/>
                          <a:latin typeface="+mn-lt"/>
                          <a:cs typeface="Times New Roman" panose="02020603050405020304" pitchFamily="18" charset="0"/>
                        </a:rPr>
                        <a:t> Extracts</a:t>
                      </a:r>
                      <a:endParaRPr kumimoji="0" lang="en-US" sz="2000" b="1" i="0" u="none" strike="noStrike" cap="none" normalizeH="0" baseline="0" dirty="0">
                        <a:ln>
                          <a:noFill/>
                        </a:ln>
                        <a:solidFill>
                          <a:schemeClr val="tx1"/>
                        </a:solidFill>
                        <a:effectLst/>
                        <a:latin typeface="+mn-lt"/>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41024">
                <a:tc>
                  <a:txBody>
                    <a:bodyPr/>
                    <a:lstStyle/>
                    <a:p>
                      <a:pPr marL="0" marR="0" lvl="0" indent="0" algn="ctr" defTabSz="914400" rtl="0" eaLnBrk="1" fontAlgn="base" latinLnBrk="0" hangingPunct="1">
                        <a:lnSpc>
                          <a:spcPct val="100000"/>
                        </a:lnSpc>
                        <a:spcBef>
                          <a:spcPct val="50000"/>
                        </a:spcBef>
                        <a:spcAft>
                          <a:spcPct val="50000"/>
                        </a:spcAft>
                        <a:buClr>
                          <a:srgbClr val="A50021"/>
                        </a:buClr>
                        <a:buSzPct val="75000"/>
                        <a:buFont typeface="Wingdings" panose="05000000000000000000" pitchFamily="2" charset="2"/>
                        <a:buNone/>
                      </a:pPr>
                      <a:r>
                        <a:rPr kumimoji="0" lang="en-US" sz="2000" b="1" i="0" u="none" strike="noStrike" cap="none" normalizeH="0" baseline="0" dirty="0">
                          <a:ln>
                            <a:noFill/>
                          </a:ln>
                          <a:solidFill>
                            <a:schemeClr val="tx1"/>
                          </a:solidFill>
                          <a:effectLst/>
                          <a:latin typeface="+mn-lt"/>
                          <a:cs typeface="Times New Roman" panose="02020603050405020304" pitchFamily="18" charset="0"/>
                        </a:rPr>
                        <a:t>Organoleptic profile</a:t>
                      </a:r>
                      <a:endParaRPr kumimoji="0" lang="en-US" sz="2000" b="1" i="0" u="none" strike="noStrike" cap="none" normalizeH="0" baseline="0" dirty="0">
                        <a:ln>
                          <a:noFill/>
                        </a:ln>
                        <a:solidFill>
                          <a:schemeClr val="tx1"/>
                        </a:solidFill>
                        <a:effectLst/>
                        <a:latin typeface="+mn-lt"/>
                        <a:cs typeface="Times New Roman" panose="02020603050405020304" pitchFamily="18"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50000"/>
                        </a:spcAft>
                        <a:buClr>
                          <a:srgbClr val="A50021"/>
                        </a:buClr>
                        <a:buSzPct val="75000"/>
                        <a:buFont typeface="Wingdings" panose="05000000000000000000" pitchFamily="2" charset="2"/>
                        <a:buNone/>
                      </a:pPr>
                      <a:r>
                        <a:rPr kumimoji="0" lang="en-US" sz="2000" b="0" i="0" u="none" strike="noStrike" cap="none" normalizeH="0" baseline="0" dirty="0">
                          <a:ln>
                            <a:noFill/>
                          </a:ln>
                          <a:solidFill>
                            <a:schemeClr val="tx1"/>
                          </a:solidFill>
                          <a:effectLst/>
                          <a:latin typeface="+mn-lt"/>
                          <a:cs typeface="Times New Roman" panose="02020603050405020304" pitchFamily="18" charset="0"/>
                        </a:rPr>
                        <a:t>Contains all polar ingredients</a:t>
                      </a:r>
                      <a:r>
                        <a:rPr kumimoji="0" lang="en-US" sz="2000" b="0" i="0" u="none" strike="noStrike" cap="none" normalizeH="0" baseline="0" dirty="0">
                          <a:ln>
                            <a:noFill/>
                          </a:ln>
                          <a:solidFill>
                            <a:schemeClr val="tx1"/>
                          </a:solidFill>
                          <a:effectLst/>
                          <a:latin typeface="+mn-lt"/>
                        </a:rPr>
                        <a:t> </a:t>
                      </a:r>
                      <a:r>
                        <a:rPr kumimoji="0" lang="en-US" sz="2000" b="0" i="0" u="none" strike="noStrike" cap="none" normalizeH="0" baseline="0" dirty="0">
                          <a:ln>
                            <a:noFill/>
                          </a:ln>
                          <a:solidFill>
                            <a:schemeClr val="tx1"/>
                          </a:solidFill>
                          <a:effectLst/>
                          <a:latin typeface="+mn-lt"/>
                          <a:cs typeface="Times New Roman" panose="02020603050405020304" pitchFamily="18" charset="0"/>
                        </a:rPr>
                        <a:t>&amp; slightly non polar ingredients</a:t>
                      </a:r>
                      <a:r>
                        <a:rPr kumimoji="0" lang="en-US" sz="2000" b="0" i="0" u="none" strike="noStrike" cap="none" normalizeH="0" baseline="0" dirty="0">
                          <a:ln>
                            <a:noFill/>
                          </a:ln>
                          <a:solidFill>
                            <a:schemeClr val="tx1"/>
                          </a:solidFill>
                          <a:effectLst/>
                          <a:latin typeface="+mn-lt"/>
                        </a:rPr>
                        <a:t> </a:t>
                      </a:r>
                      <a:endParaRPr kumimoji="0" lang="en-US" sz="2000" b="0" i="0" u="none" strike="noStrike" cap="none" normalizeH="0" baseline="0" dirty="0">
                        <a:ln>
                          <a:noFill/>
                        </a:ln>
                        <a:solidFill>
                          <a:schemeClr val="tx1"/>
                        </a:solidFill>
                        <a:effectLst/>
                        <a:latin typeface="+mn-lt"/>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50000"/>
                        </a:spcAft>
                        <a:buClr>
                          <a:srgbClr val="A50021"/>
                        </a:buClr>
                        <a:buSzPct val="75000"/>
                        <a:buFont typeface="Wingdings" panose="05000000000000000000" pitchFamily="2" charset="2"/>
                        <a:buNone/>
                      </a:pPr>
                      <a:r>
                        <a:rPr kumimoji="0" lang="en-US" sz="2000" b="0" i="0" u="none" strike="noStrike" cap="none" normalizeH="0" baseline="0">
                          <a:ln>
                            <a:noFill/>
                          </a:ln>
                          <a:solidFill>
                            <a:schemeClr val="tx1"/>
                          </a:solidFill>
                          <a:effectLst/>
                          <a:latin typeface="+mn-lt"/>
                          <a:cs typeface="Times New Roman" panose="02020603050405020304" pitchFamily="18" charset="0"/>
                        </a:rPr>
                        <a:t>Contain slightly polar &amp; all non polar lypophylic ingredients</a:t>
                      </a:r>
                      <a:endParaRPr kumimoji="0" lang="en-US" sz="2000" b="0" i="0" u="none" strike="noStrike" cap="none" normalizeH="0" baseline="0">
                        <a:ln>
                          <a:noFill/>
                        </a:ln>
                        <a:solidFill>
                          <a:schemeClr val="tx1"/>
                        </a:solidFill>
                        <a:effectLst/>
                        <a:latin typeface="+mn-lt"/>
                        <a:cs typeface="Times New Roman" panose="02020603050405020304" pitchFamily="18"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65642">
                <a:tc>
                  <a:txBody>
                    <a:bodyPr/>
                    <a:lstStyle/>
                    <a:p>
                      <a:pPr marL="0" marR="0" lvl="0" indent="0" algn="ctr" defTabSz="914400" rtl="0" eaLnBrk="1" fontAlgn="base" latinLnBrk="0" hangingPunct="1">
                        <a:lnSpc>
                          <a:spcPct val="100000"/>
                        </a:lnSpc>
                        <a:spcBef>
                          <a:spcPct val="50000"/>
                        </a:spcBef>
                        <a:spcAft>
                          <a:spcPct val="50000"/>
                        </a:spcAft>
                        <a:buClr>
                          <a:srgbClr val="A50021"/>
                        </a:buClr>
                        <a:buSzPct val="75000"/>
                        <a:buFont typeface="Wingdings" panose="05000000000000000000" pitchFamily="2" charset="2"/>
                        <a:buNone/>
                      </a:pPr>
                      <a:r>
                        <a:rPr kumimoji="0" lang="en-US" sz="2000" b="1" i="0" u="none" strike="noStrike" cap="none" normalizeH="0" baseline="0" dirty="0">
                          <a:ln>
                            <a:noFill/>
                          </a:ln>
                          <a:solidFill>
                            <a:schemeClr val="tx1"/>
                          </a:solidFill>
                          <a:effectLst/>
                          <a:latin typeface="+mn-lt"/>
                          <a:cs typeface="Times New Roman" panose="02020603050405020304" pitchFamily="18" charset="0"/>
                        </a:rPr>
                        <a:t>Retention of Temperature Sensitive ingredients </a:t>
                      </a:r>
                      <a:endParaRPr kumimoji="0" lang="en-US" sz="2000" b="1" i="0" u="none" strike="noStrike" cap="none" normalizeH="0" baseline="0" dirty="0">
                        <a:ln>
                          <a:noFill/>
                        </a:ln>
                        <a:solidFill>
                          <a:schemeClr val="tx1"/>
                        </a:solidFill>
                        <a:effectLst/>
                        <a:latin typeface="+mn-lt"/>
                        <a:cs typeface="Times New Roman" panose="02020603050405020304" pitchFamily="18"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50000"/>
                        </a:spcAft>
                        <a:buClr>
                          <a:srgbClr val="A50021"/>
                        </a:buClr>
                        <a:buSzPct val="75000"/>
                        <a:buFont typeface="Wingdings" panose="05000000000000000000" pitchFamily="2" charset="2"/>
                        <a:buNone/>
                      </a:pPr>
                      <a:r>
                        <a:rPr kumimoji="0" lang="en-US" sz="2000" b="0" i="0" u="none" strike="noStrike" cap="none" normalizeH="0" baseline="0" dirty="0">
                          <a:ln>
                            <a:noFill/>
                          </a:ln>
                          <a:solidFill>
                            <a:schemeClr val="tx1"/>
                          </a:solidFill>
                          <a:effectLst/>
                          <a:latin typeface="+mn-lt"/>
                          <a:cs typeface="Times New Roman" panose="02020603050405020304" pitchFamily="18" charset="0"/>
                        </a:rPr>
                        <a:t>All temperature sensitive volatile ingredients are </a:t>
                      </a:r>
                      <a:r>
                        <a:rPr kumimoji="0" lang="en-US" sz="2000" b="1" i="0" u="none" strike="noStrike" cap="none" normalizeH="0" baseline="0" dirty="0">
                          <a:ln>
                            <a:noFill/>
                          </a:ln>
                          <a:solidFill>
                            <a:schemeClr val="tx1"/>
                          </a:solidFill>
                          <a:effectLst/>
                          <a:latin typeface="+mn-lt"/>
                          <a:cs typeface="Times New Roman" panose="02020603050405020304" pitchFamily="18" charset="0"/>
                        </a:rPr>
                        <a:t>destroyed</a:t>
                      </a:r>
                      <a:r>
                        <a:rPr kumimoji="0" lang="en-US" sz="2000" b="0" i="0" u="none" strike="noStrike" cap="none" normalizeH="0" baseline="0" dirty="0">
                          <a:ln>
                            <a:noFill/>
                          </a:ln>
                          <a:solidFill>
                            <a:schemeClr val="tx1"/>
                          </a:solidFill>
                          <a:effectLst/>
                          <a:latin typeface="+mn-lt"/>
                          <a:cs typeface="Times New Roman" panose="02020603050405020304" pitchFamily="18" charset="0"/>
                        </a:rPr>
                        <a:t> as process temperature is as high as 80</a:t>
                      </a:r>
                      <a:r>
                        <a:rPr kumimoji="0" lang="en-US" sz="2000" b="0" i="0" u="none" strike="noStrike" cap="none" normalizeH="0" baseline="30000" dirty="0">
                          <a:ln>
                            <a:noFill/>
                          </a:ln>
                          <a:solidFill>
                            <a:schemeClr val="tx1"/>
                          </a:solidFill>
                          <a:effectLst/>
                          <a:latin typeface="+mn-lt"/>
                          <a:cs typeface="Times New Roman" panose="02020603050405020304" pitchFamily="18" charset="0"/>
                        </a:rPr>
                        <a:t>0</a:t>
                      </a:r>
                      <a:r>
                        <a:rPr kumimoji="0" lang="en-US" sz="2000" b="0" i="0" u="none" strike="noStrike" cap="none" normalizeH="0" baseline="0" dirty="0">
                          <a:ln>
                            <a:noFill/>
                          </a:ln>
                          <a:solidFill>
                            <a:schemeClr val="tx1"/>
                          </a:solidFill>
                          <a:effectLst/>
                          <a:latin typeface="+mn-lt"/>
                          <a:cs typeface="Times New Roman" panose="02020603050405020304" pitchFamily="18" charset="0"/>
                        </a:rPr>
                        <a:t> to 100</a:t>
                      </a:r>
                      <a:r>
                        <a:rPr kumimoji="0" lang="en-US" sz="2000" b="0" i="0" u="none" strike="noStrike" cap="none" normalizeH="0" baseline="30000" dirty="0">
                          <a:ln>
                            <a:noFill/>
                          </a:ln>
                          <a:solidFill>
                            <a:schemeClr val="tx1"/>
                          </a:solidFill>
                          <a:effectLst/>
                          <a:latin typeface="+mn-lt"/>
                          <a:cs typeface="Times New Roman" panose="02020603050405020304" pitchFamily="18" charset="0"/>
                        </a:rPr>
                        <a:t>0</a:t>
                      </a:r>
                      <a:r>
                        <a:rPr kumimoji="0" lang="en-US" sz="2000" b="0" i="0" u="none" strike="noStrike" cap="none" normalizeH="0" baseline="0" dirty="0">
                          <a:ln>
                            <a:noFill/>
                          </a:ln>
                          <a:solidFill>
                            <a:schemeClr val="tx1"/>
                          </a:solidFill>
                          <a:effectLst/>
                          <a:latin typeface="+mn-lt"/>
                          <a:cs typeface="Times New Roman" panose="02020603050405020304" pitchFamily="18" charset="0"/>
                        </a:rPr>
                        <a:t>C </a:t>
                      </a:r>
                      <a:endParaRPr kumimoji="0" lang="en-US" sz="2000" b="0" i="0" u="none" strike="noStrike" cap="none" normalizeH="0" baseline="0" dirty="0">
                        <a:ln>
                          <a:noFill/>
                        </a:ln>
                        <a:solidFill>
                          <a:schemeClr val="tx1"/>
                        </a:solidFill>
                        <a:effectLst/>
                        <a:latin typeface="+mn-lt"/>
                        <a:cs typeface="Times New Roman" panose="02020603050405020304" pitchFamily="18"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50000"/>
                        </a:spcAft>
                        <a:buClr>
                          <a:srgbClr val="A50021"/>
                        </a:buClr>
                        <a:buSzPct val="75000"/>
                        <a:buFont typeface="Wingdings" panose="05000000000000000000" pitchFamily="2" charset="2"/>
                        <a:buNone/>
                      </a:pPr>
                      <a:r>
                        <a:rPr kumimoji="0" lang="en-US" sz="2000" b="0" i="0" u="none" strike="noStrike" cap="none" normalizeH="0" baseline="0" dirty="0">
                          <a:ln>
                            <a:noFill/>
                          </a:ln>
                          <a:solidFill>
                            <a:schemeClr val="tx1"/>
                          </a:solidFill>
                          <a:effectLst/>
                          <a:latin typeface="+mn-lt"/>
                          <a:cs typeface="Times New Roman" panose="02020603050405020304" pitchFamily="18" charset="0"/>
                        </a:rPr>
                        <a:t>All the volatile temperature sensitive ingredients are </a:t>
                      </a:r>
                      <a:r>
                        <a:rPr kumimoji="0" lang="en-US" sz="2000" b="1" i="0" u="none" strike="noStrike" cap="none" normalizeH="0" baseline="0" dirty="0">
                          <a:ln>
                            <a:noFill/>
                          </a:ln>
                          <a:solidFill>
                            <a:schemeClr val="tx1"/>
                          </a:solidFill>
                          <a:effectLst/>
                          <a:latin typeface="+mn-lt"/>
                          <a:cs typeface="Times New Roman" panose="02020603050405020304" pitchFamily="18" charset="0"/>
                        </a:rPr>
                        <a:t>retained</a:t>
                      </a:r>
                      <a:r>
                        <a:rPr kumimoji="0" lang="en-US" sz="2000" b="0" i="0" u="none" strike="noStrike" cap="none" normalizeH="0" baseline="0" dirty="0">
                          <a:ln>
                            <a:noFill/>
                          </a:ln>
                          <a:solidFill>
                            <a:schemeClr val="tx1"/>
                          </a:solidFill>
                          <a:effectLst/>
                          <a:latin typeface="+mn-lt"/>
                          <a:cs typeface="Times New Roman" panose="02020603050405020304" pitchFamily="18" charset="0"/>
                        </a:rPr>
                        <a:t> in the extract. (process temp 35</a:t>
                      </a:r>
                      <a:r>
                        <a:rPr kumimoji="0" lang="en-US" sz="2000" b="0" i="0" u="none" strike="noStrike" cap="none" normalizeH="0" baseline="30000" dirty="0">
                          <a:ln>
                            <a:noFill/>
                          </a:ln>
                          <a:solidFill>
                            <a:schemeClr val="tx1"/>
                          </a:solidFill>
                          <a:effectLst/>
                          <a:latin typeface="+mn-lt"/>
                          <a:cs typeface="Times New Roman" panose="02020603050405020304" pitchFamily="18" charset="0"/>
                        </a:rPr>
                        <a:t>0</a:t>
                      </a:r>
                      <a:r>
                        <a:rPr kumimoji="0" lang="en-US" sz="2000" b="0" i="0" u="none" strike="noStrike" cap="none" normalizeH="0" baseline="0" dirty="0">
                          <a:ln>
                            <a:noFill/>
                          </a:ln>
                          <a:solidFill>
                            <a:schemeClr val="tx1"/>
                          </a:solidFill>
                          <a:effectLst/>
                          <a:latin typeface="+mn-lt"/>
                          <a:cs typeface="Times New Roman" panose="02020603050405020304" pitchFamily="18" charset="0"/>
                        </a:rPr>
                        <a:t> to 45</a:t>
                      </a:r>
                      <a:r>
                        <a:rPr kumimoji="0" lang="en-US" sz="2000" b="0" i="0" u="none" strike="noStrike" cap="none" normalizeH="0" baseline="30000" dirty="0">
                          <a:ln>
                            <a:noFill/>
                          </a:ln>
                          <a:solidFill>
                            <a:schemeClr val="tx1"/>
                          </a:solidFill>
                          <a:effectLst/>
                          <a:latin typeface="+mn-lt"/>
                          <a:cs typeface="Times New Roman" panose="02020603050405020304" pitchFamily="18" charset="0"/>
                        </a:rPr>
                        <a:t>0</a:t>
                      </a:r>
                      <a:r>
                        <a:rPr kumimoji="0" lang="en-US" sz="2000" b="0" i="0" u="none" strike="noStrike" cap="none" normalizeH="0" baseline="0" dirty="0">
                          <a:ln>
                            <a:noFill/>
                          </a:ln>
                          <a:solidFill>
                            <a:schemeClr val="tx1"/>
                          </a:solidFill>
                          <a:effectLst/>
                          <a:latin typeface="+mn-lt"/>
                          <a:cs typeface="Times New Roman" panose="02020603050405020304" pitchFamily="18" charset="0"/>
                        </a:rPr>
                        <a:t>C)</a:t>
                      </a:r>
                      <a:endParaRPr kumimoji="0" lang="en-US" sz="2000" b="0" i="0" u="none" strike="noStrike" cap="none" normalizeH="0" baseline="0" dirty="0">
                        <a:ln>
                          <a:noFill/>
                        </a:ln>
                        <a:solidFill>
                          <a:schemeClr val="tx1"/>
                        </a:solidFill>
                        <a:effectLst/>
                        <a:latin typeface="+mn-lt"/>
                        <a:cs typeface="Times New Roman" panose="02020603050405020304" pitchFamily="18"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65642">
                <a:tc>
                  <a:txBody>
                    <a:bodyPr/>
                    <a:lstStyle/>
                    <a:p>
                      <a:pPr marL="0" marR="0" lvl="0" indent="0" algn="ctr" defTabSz="914400" rtl="0" eaLnBrk="1" fontAlgn="base" latinLnBrk="0" hangingPunct="1">
                        <a:lnSpc>
                          <a:spcPct val="100000"/>
                        </a:lnSpc>
                        <a:spcBef>
                          <a:spcPct val="50000"/>
                        </a:spcBef>
                        <a:spcAft>
                          <a:spcPct val="50000"/>
                        </a:spcAft>
                        <a:buClr>
                          <a:srgbClr val="A50021"/>
                        </a:buClr>
                        <a:buSzPct val="75000"/>
                        <a:buFont typeface="Wingdings" panose="05000000000000000000" pitchFamily="2" charset="2"/>
                        <a:buNone/>
                      </a:pPr>
                      <a:r>
                        <a:rPr kumimoji="0" lang="en-US" sz="2000" b="1" i="0" u="none" strike="noStrike" cap="none" normalizeH="0" baseline="0">
                          <a:ln>
                            <a:noFill/>
                          </a:ln>
                          <a:solidFill>
                            <a:schemeClr val="tx1"/>
                          </a:solidFill>
                          <a:effectLst/>
                          <a:latin typeface="+mn-lt"/>
                          <a:cs typeface="Times New Roman" panose="02020603050405020304" pitchFamily="18" charset="0"/>
                        </a:rPr>
                        <a:t>Structural changes in bioactive constituents </a:t>
                      </a:r>
                      <a:endParaRPr kumimoji="0" lang="en-US" sz="2000" b="1" i="0" u="none" strike="noStrike" cap="none" normalizeH="0" baseline="0">
                        <a:ln>
                          <a:noFill/>
                        </a:ln>
                        <a:solidFill>
                          <a:schemeClr val="tx1"/>
                        </a:solidFill>
                        <a:effectLst/>
                        <a:latin typeface="+mn-lt"/>
                        <a:cs typeface="Times New Roman" panose="02020603050405020304" pitchFamily="18"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50000"/>
                        </a:spcAft>
                        <a:buClr>
                          <a:srgbClr val="A50021"/>
                        </a:buClr>
                        <a:buSzPct val="75000"/>
                        <a:buFont typeface="Wingdings" panose="05000000000000000000" pitchFamily="2" charset="2"/>
                        <a:buNone/>
                      </a:pPr>
                      <a:r>
                        <a:rPr kumimoji="0" lang="en-US" sz="2000" b="0" i="0" u="none" strike="noStrike" cap="none" normalizeH="0" baseline="0" dirty="0">
                          <a:ln>
                            <a:noFill/>
                          </a:ln>
                          <a:solidFill>
                            <a:schemeClr val="tx1"/>
                          </a:solidFill>
                          <a:effectLst/>
                          <a:latin typeface="+mn-lt"/>
                          <a:cs typeface="Times New Roman" panose="02020603050405020304" pitchFamily="18" charset="0"/>
                        </a:rPr>
                        <a:t>Hydrolysis may result in </a:t>
                      </a:r>
                      <a:r>
                        <a:rPr kumimoji="0" lang="en-US" sz="2000" b="1" i="0" u="none" strike="noStrike" cap="none" normalizeH="0" baseline="0" dirty="0">
                          <a:ln>
                            <a:noFill/>
                          </a:ln>
                          <a:solidFill>
                            <a:schemeClr val="tx1"/>
                          </a:solidFill>
                          <a:effectLst/>
                          <a:latin typeface="+mn-lt"/>
                          <a:cs typeface="Times New Roman" panose="02020603050405020304" pitchFamily="18" charset="0"/>
                        </a:rPr>
                        <a:t>modification</a:t>
                      </a:r>
                      <a:r>
                        <a:rPr kumimoji="0" lang="en-US" sz="2000" b="0" i="0" u="none" strike="noStrike" cap="none" normalizeH="0" baseline="0" dirty="0">
                          <a:ln>
                            <a:noFill/>
                          </a:ln>
                          <a:solidFill>
                            <a:schemeClr val="tx1"/>
                          </a:solidFill>
                          <a:effectLst/>
                          <a:latin typeface="+mn-lt"/>
                          <a:cs typeface="Times New Roman" panose="02020603050405020304" pitchFamily="18" charset="0"/>
                        </a:rPr>
                        <a:t> in bioactive constituents </a:t>
                      </a:r>
                      <a:endParaRPr kumimoji="0" lang="en-US" sz="2000" b="0" i="0" u="none" strike="noStrike" cap="none" normalizeH="0" baseline="0" dirty="0">
                        <a:ln>
                          <a:noFill/>
                        </a:ln>
                        <a:solidFill>
                          <a:schemeClr val="tx1"/>
                        </a:solidFill>
                        <a:effectLst/>
                        <a:latin typeface="+mn-lt"/>
                        <a:cs typeface="Times New Roman" panose="02020603050405020304" pitchFamily="18"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50000"/>
                        </a:spcAft>
                        <a:buClr>
                          <a:srgbClr val="A50021"/>
                        </a:buClr>
                        <a:buSzPct val="75000"/>
                        <a:buFont typeface="Wingdings" panose="05000000000000000000" pitchFamily="2" charset="2"/>
                        <a:buNone/>
                      </a:pPr>
                      <a:r>
                        <a:rPr kumimoji="0" lang="en-US" sz="2000" b="0" i="0" u="none" strike="noStrike" cap="none" normalizeH="0" baseline="0" dirty="0">
                          <a:ln>
                            <a:noFill/>
                          </a:ln>
                          <a:solidFill>
                            <a:schemeClr val="tx1"/>
                          </a:solidFill>
                          <a:effectLst/>
                          <a:latin typeface="+mn-lt"/>
                          <a:cs typeface="Times New Roman" panose="02020603050405020304" pitchFamily="18" charset="0"/>
                        </a:rPr>
                        <a:t>Inert solvents ensure retention of bioactive constituents in the extracts </a:t>
                      </a:r>
                      <a:r>
                        <a:rPr kumimoji="0" lang="en-US" sz="2000" b="1" i="0" u="none" strike="noStrike" cap="none" normalizeH="0" baseline="0" dirty="0">
                          <a:ln>
                            <a:noFill/>
                          </a:ln>
                          <a:solidFill>
                            <a:schemeClr val="tx1"/>
                          </a:solidFill>
                          <a:effectLst/>
                          <a:latin typeface="+mn-lt"/>
                          <a:cs typeface="Times New Roman" panose="02020603050405020304" pitchFamily="18" charset="0"/>
                        </a:rPr>
                        <a:t>without any structural changes </a:t>
                      </a:r>
                      <a:endParaRPr kumimoji="0" lang="en-US" sz="2000" b="1" i="0" u="none" strike="noStrike" cap="none" normalizeH="0" baseline="0" dirty="0">
                        <a:ln>
                          <a:noFill/>
                        </a:ln>
                        <a:solidFill>
                          <a:schemeClr val="tx1"/>
                        </a:solidFill>
                        <a:effectLst/>
                        <a:latin typeface="+mn-lt"/>
                        <a:cs typeface="Times New Roman" panose="02020603050405020304" pitchFamily="18"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6146" name="Object 50"/>
          <p:cNvGraphicFramePr>
            <a:graphicFrameLocks noGrp="1" noChangeAspect="1"/>
          </p:cNvGraphicFramePr>
          <p:nvPr/>
        </p:nvGraphicFramePr>
        <p:xfrm>
          <a:off x="0" y="132273"/>
          <a:ext cx="747713" cy="381000"/>
        </p:xfrm>
        <a:graphic>
          <a:graphicData uri="http://schemas.openxmlformats.org/presentationml/2006/ole">
            <mc:AlternateContent xmlns:mc="http://schemas.openxmlformats.org/markup-compatibility/2006">
              <mc:Choice xmlns:v="urn:schemas-microsoft-com:vml" Requires="v">
                <p:oleObj spid="_x0000_s15405" name="CorelDRAW" r:id="rId3" imgW="1334770" imgH="683260" progId="">
                  <p:embed/>
                </p:oleObj>
              </mc:Choice>
              <mc:Fallback>
                <p:oleObj name="CorelDRAW" r:id="rId3" imgW="1334770" imgH="683260" progId="">
                  <p:embed/>
                  <p:pic>
                    <p:nvPicPr>
                      <p:cNvPr id="0" name="Picture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2273"/>
                        <a:ext cx="74771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Slide Number Placeholder 6"/>
          <p:cNvSpPr>
            <a:spLocks noGrp="1"/>
          </p:cNvSpPr>
          <p:nvPr>
            <p:ph type="sldNum" sz="quarter" idx="12"/>
          </p:nvPr>
        </p:nvSpPr>
        <p:spPr/>
        <p:txBody>
          <a:bodyPr/>
          <a:lstStyle/>
          <a:p>
            <a:fld id="{68F0AF7D-F68C-4D22-A745-0F26DB58E409}" type="slidenum">
              <a:rPr lang="en-IN" smtClean="0"/>
            </a:fld>
            <a:endParaRPr lang="en-IN"/>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 descr="grad"/>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1999"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3" descr="cur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2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Rectangle 4"/>
          <p:cNvSpPr>
            <a:spLocks noChangeArrowheads="1"/>
          </p:cNvSpPr>
          <p:nvPr/>
        </p:nvSpPr>
        <p:spPr bwMode="auto">
          <a:xfrm>
            <a:off x="2286000" y="762000"/>
            <a:ext cx="79121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200">
                <a:solidFill>
                  <a:srgbClr val="5B1400"/>
                </a:solidFill>
                <a:latin typeface="Georgia" panose="02040502050405020303" pitchFamily="18" charset="0"/>
              </a:defRPr>
            </a:lvl1pPr>
            <a:lvl2pPr marL="742950" indent="-285750" eaLnBrk="0" hangingPunct="0">
              <a:defRPr sz="2200">
                <a:solidFill>
                  <a:srgbClr val="5B1400"/>
                </a:solidFill>
                <a:latin typeface="Georgia" panose="02040502050405020303" pitchFamily="18" charset="0"/>
              </a:defRPr>
            </a:lvl2pPr>
            <a:lvl3pPr marL="1143000" indent="-228600" eaLnBrk="0" hangingPunct="0">
              <a:defRPr sz="2200">
                <a:solidFill>
                  <a:srgbClr val="5B1400"/>
                </a:solidFill>
                <a:latin typeface="Georgia" panose="02040502050405020303" pitchFamily="18" charset="0"/>
              </a:defRPr>
            </a:lvl3pPr>
            <a:lvl4pPr marL="1600200" indent="-228600" eaLnBrk="0" hangingPunct="0">
              <a:defRPr sz="2200">
                <a:solidFill>
                  <a:srgbClr val="5B1400"/>
                </a:solidFill>
                <a:latin typeface="Georgia" panose="02040502050405020303" pitchFamily="18" charset="0"/>
              </a:defRPr>
            </a:lvl4pPr>
            <a:lvl5pPr marL="2057400" indent="-228600" eaLnBrk="0" hangingPunct="0">
              <a:defRPr sz="2200">
                <a:solidFill>
                  <a:srgbClr val="5B1400"/>
                </a:solidFill>
                <a:latin typeface="Georgia" panose="02040502050405020303" pitchFamily="18" charset="0"/>
              </a:defRPr>
            </a:lvl5pPr>
            <a:lvl6pPr marL="25146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6pPr>
            <a:lvl7pPr marL="29718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7pPr>
            <a:lvl8pPr marL="34290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8pPr>
            <a:lvl9pPr marL="38862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9pPr>
          </a:lstStyle>
          <a:p>
            <a:pPr algn="ctr" eaLnBrk="1" hangingPunct="1">
              <a:lnSpc>
                <a:spcPct val="100000"/>
              </a:lnSpc>
              <a:spcBef>
                <a:spcPct val="0"/>
              </a:spcBef>
              <a:spcAft>
                <a:spcPct val="0"/>
              </a:spcAft>
              <a:buClrTx/>
              <a:buSzTx/>
              <a:buFontTx/>
              <a:buNone/>
            </a:pPr>
            <a:endParaRPr lang="en-US" altLang="en-US" sz="2400" dirty="0">
              <a:solidFill>
                <a:srgbClr val="008000"/>
              </a:solidFill>
              <a:latin typeface="+mn-lt"/>
              <a:cs typeface="Times New Roman" panose="02020603050405020304" pitchFamily="18" charset="0"/>
            </a:endParaRPr>
          </a:p>
        </p:txBody>
      </p:sp>
      <p:graphicFrame>
        <p:nvGraphicFramePr>
          <p:cNvPr id="511010" name="Group 34"/>
          <p:cNvGraphicFramePr>
            <a:graphicFrameLocks noGrp="1"/>
          </p:cNvGraphicFramePr>
          <p:nvPr>
            <p:ph/>
          </p:nvPr>
        </p:nvGraphicFramePr>
        <p:xfrm>
          <a:off x="1319841" y="1948135"/>
          <a:ext cx="10068464" cy="2975866"/>
        </p:xfrm>
        <a:graphic>
          <a:graphicData uri="http://schemas.openxmlformats.org/drawingml/2006/table">
            <a:tbl>
              <a:tblPr/>
              <a:tblGrid>
                <a:gridCol w="2542842"/>
                <a:gridCol w="4007200"/>
                <a:gridCol w="3518422"/>
              </a:tblGrid>
              <a:tr h="846824">
                <a:tc>
                  <a:txBody>
                    <a:bodyPr/>
                    <a:lstStyle/>
                    <a:p>
                      <a:pPr marL="0" marR="0" lvl="0" indent="0" algn="ctr" defTabSz="914400" rtl="0" eaLnBrk="1" fontAlgn="base" latinLnBrk="0" hangingPunct="1">
                        <a:lnSpc>
                          <a:spcPct val="100000"/>
                        </a:lnSpc>
                        <a:spcBef>
                          <a:spcPct val="50000"/>
                        </a:spcBef>
                        <a:spcAft>
                          <a:spcPct val="50000"/>
                        </a:spcAft>
                        <a:buClr>
                          <a:srgbClr val="A50021"/>
                        </a:buClr>
                        <a:buSzPct val="75000"/>
                        <a:buFont typeface="Wingdings" panose="05000000000000000000" pitchFamily="2" charset="2"/>
                        <a:buNone/>
                      </a:pPr>
                      <a:r>
                        <a:rPr kumimoji="0" lang="en-US" sz="2000" b="1" i="0" u="none" strike="noStrike" cap="none" normalizeH="0" baseline="0" dirty="0">
                          <a:ln>
                            <a:noFill/>
                          </a:ln>
                          <a:solidFill>
                            <a:schemeClr val="tx1"/>
                          </a:solidFill>
                          <a:effectLst/>
                          <a:latin typeface="+mn-lt"/>
                          <a:cs typeface="Times New Roman" panose="02020603050405020304" pitchFamily="18" charset="0"/>
                        </a:rPr>
                        <a:t>Parameter</a:t>
                      </a:r>
                      <a:r>
                        <a:rPr kumimoji="0" lang="en-US" sz="2000" b="1" i="0" u="none" strike="noStrike" cap="none" normalizeH="0" baseline="0" dirty="0">
                          <a:ln>
                            <a:noFill/>
                          </a:ln>
                          <a:solidFill>
                            <a:schemeClr val="tx1"/>
                          </a:solidFill>
                          <a:effectLst/>
                          <a:latin typeface="+mn-lt"/>
                        </a:rPr>
                        <a:t> </a:t>
                      </a:r>
                      <a:endParaRPr kumimoji="0" lang="en-US" sz="2000" b="1" i="0" u="none" strike="noStrike" cap="none" normalizeH="0" baseline="0" dirty="0">
                        <a:ln>
                          <a:noFill/>
                        </a:ln>
                        <a:solidFill>
                          <a:schemeClr val="tx1"/>
                        </a:solidFill>
                        <a:effectLst/>
                        <a:latin typeface="+mn-lt"/>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50000"/>
                        </a:spcAft>
                        <a:buClr>
                          <a:srgbClr val="A50021"/>
                        </a:buClr>
                        <a:buSzPct val="75000"/>
                        <a:buFont typeface="Wingdings" panose="05000000000000000000" pitchFamily="2" charset="2"/>
                        <a:buNone/>
                      </a:pPr>
                      <a:r>
                        <a:rPr kumimoji="0" lang="en-US" sz="2000" b="1" i="0" u="none" strike="noStrike" cap="none" normalizeH="0" baseline="0" dirty="0">
                          <a:ln>
                            <a:noFill/>
                          </a:ln>
                          <a:solidFill>
                            <a:schemeClr val="tx1"/>
                          </a:solidFill>
                          <a:effectLst/>
                          <a:latin typeface="+mn-lt"/>
                          <a:cs typeface="Times New Roman" panose="02020603050405020304" pitchFamily="18" charset="0"/>
                        </a:rPr>
                        <a:t>Water Extracts/ Hydro Alcoholic Extracts </a:t>
                      </a:r>
                      <a:endParaRPr kumimoji="0" lang="en-US" sz="2000" b="1" i="0" u="none" strike="noStrike" cap="none" normalizeH="0" baseline="0" dirty="0">
                        <a:ln>
                          <a:noFill/>
                        </a:ln>
                        <a:solidFill>
                          <a:schemeClr val="tx1"/>
                        </a:solidFill>
                        <a:effectLst/>
                        <a:latin typeface="+mn-lt"/>
                        <a:cs typeface="Times New Roman" panose="02020603050405020304" pitchFamily="18"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50000"/>
                        </a:spcAft>
                        <a:buClr>
                          <a:srgbClr val="A50021"/>
                        </a:buClr>
                        <a:buSzPct val="75000"/>
                        <a:buFont typeface="Wingdings" panose="05000000000000000000" pitchFamily="2" charset="2"/>
                        <a:buNone/>
                      </a:pPr>
                      <a:r>
                        <a:rPr kumimoji="0" lang="en-US" sz="2000" b="1" i="0" u="none" strike="noStrike" cap="none" normalizeH="0" baseline="0" dirty="0">
                          <a:ln>
                            <a:noFill/>
                          </a:ln>
                          <a:solidFill>
                            <a:schemeClr val="tx1"/>
                          </a:solidFill>
                          <a:effectLst/>
                          <a:latin typeface="+mn-lt"/>
                          <a:cs typeface="Times New Roman" panose="02020603050405020304" pitchFamily="18" charset="0"/>
                        </a:rPr>
                        <a:t>Supercritical CO</a:t>
                      </a:r>
                      <a:r>
                        <a:rPr kumimoji="0" lang="en-US" sz="2000" b="1" i="0" u="none" strike="noStrike" cap="none" normalizeH="0" baseline="-30000" dirty="0">
                          <a:ln>
                            <a:noFill/>
                          </a:ln>
                          <a:solidFill>
                            <a:schemeClr val="tx1"/>
                          </a:solidFill>
                          <a:effectLst/>
                          <a:latin typeface="+mn-lt"/>
                          <a:cs typeface="Times New Roman" panose="02020603050405020304" pitchFamily="18" charset="0"/>
                        </a:rPr>
                        <a:t>2</a:t>
                      </a:r>
                      <a:r>
                        <a:rPr kumimoji="0" lang="en-US" sz="2000" b="1" i="0" u="none" strike="noStrike" cap="none" normalizeH="0" baseline="0" dirty="0">
                          <a:ln>
                            <a:noFill/>
                          </a:ln>
                          <a:solidFill>
                            <a:schemeClr val="tx1"/>
                          </a:solidFill>
                          <a:effectLst/>
                          <a:latin typeface="+mn-lt"/>
                          <a:cs typeface="Times New Roman" panose="02020603050405020304" pitchFamily="18" charset="0"/>
                        </a:rPr>
                        <a:t> Extracts</a:t>
                      </a:r>
                      <a:endParaRPr kumimoji="0" lang="en-US" sz="2000" b="1" i="0" u="none" strike="noStrike" cap="none" normalizeH="0" baseline="0" dirty="0">
                        <a:ln>
                          <a:noFill/>
                        </a:ln>
                        <a:solidFill>
                          <a:schemeClr val="tx1"/>
                        </a:solidFill>
                        <a:effectLst/>
                        <a:latin typeface="+mn-lt"/>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6337">
                <a:tc>
                  <a:txBody>
                    <a:bodyPr/>
                    <a:lstStyle/>
                    <a:p>
                      <a:pPr marL="0" marR="0" lvl="0" indent="0" algn="ctr" defTabSz="914400" rtl="0" eaLnBrk="1" fontAlgn="base" latinLnBrk="0" hangingPunct="1">
                        <a:lnSpc>
                          <a:spcPct val="100000"/>
                        </a:lnSpc>
                        <a:spcBef>
                          <a:spcPct val="50000"/>
                        </a:spcBef>
                        <a:spcAft>
                          <a:spcPct val="50000"/>
                        </a:spcAft>
                        <a:buClr>
                          <a:srgbClr val="A50021"/>
                        </a:buClr>
                        <a:buSzPct val="75000"/>
                        <a:buFont typeface="Wingdings" panose="05000000000000000000" pitchFamily="2" charset="2"/>
                        <a:buNone/>
                      </a:pPr>
                      <a:r>
                        <a:rPr kumimoji="0" lang="en-US" sz="2000" b="1" i="0" u="none" strike="noStrike" cap="none" normalizeH="0" baseline="0" dirty="0">
                          <a:ln>
                            <a:noFill/>
                          </a:ln>
                          <a:solidFill>
                            <a:schemeClr val="tx1"/>
                          </a:solidFill>
                          <a:effectLst/>
                          <a:latin typeface="+mn-lt"/>
                          <a:cs typeface="Times New Roman" panose="02020603050405020304" pitchFamily="18" charset="0"/>
                        </a:rPr>
                        <a:t>Heavy Metals </a:t>
                      </a:r>
                      <a:endParaRPr kumimoji="0" lang="en-US" sz="2000" b="1" i="0" u="none" strike="noStrike" cap="none" normalizeH="0" baseline="0" dirty="0">
                        <a:ln>
                          <a:noFill/>
                        </a:ln>
                        <a:solidFill>
                          <a:schemeClr val="tx1"/>
                        </a:solidFill>
                        <a:effectLst/>
                        <a:latin typeface="+mn-lt"/>
                        <a:cs typeface="Times New Roman" panose="02020603050405020304" pitchFamily="18"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50000"/>
                        </a:spcAft>
                        <a:buClr>
                          <a:srgbClr val="A50021"/>
                        </a:buClr>
                        <a:buSzPct val="75000"/>
                        <a:buFont typeface="Wingdings" panose="05000000000000000000" pitchFamily="2" charset="2"/>
                        <a:buNone/>
                      </a:pPr>
                      <a:r>
                        <a:rPr kumimoji="0" lang="en-US" sz="2000" b="1" i="0" u="none" strike="noStrike" cap="none" normalizeH="0" baseline="0" dirty="0">
                          <a:ln>
                            <a:noFill/>
                          </a:ln>
                          <a:solidFill>
                            <a:schemeClr val="tx1"/>
                          </a:solidFill>
                          <a:effectLst/>
                          <a:latin typeface="+mn-lt"/>
                          <a:cs typeface="Times New Roman" panose="02020603050405020304" pitchFamily="18" charset="0"/>
                        </a:rPr>
                        <a:t>High possibility </a:t>
                      </a:r>
                      <a:r>
                        <a:rPr kumimoji="0" lang="en-US" sz="2000" b="0" i="0" u="none" strike="noStrike" cap="none" normalizeH="0" baseline="0" dirty="0">
                          <a:ln>
                            <a:noFill/>
                          </a:ln>
                          <a:solidFill>
                            <a:schemeClr val="tx1"/>
                          </a:solidFill>
                          <a:effectLst/>
                          <a:latin typeface="+mn-lt"/>
                          <a:cs typeface="Times New Roman" panose="02020603050405020304" pitchFamily="18" charset="0"/>
                        </a:rPr>
                        <a:t>as Heavy Metals are highly polar</a:t>
                      </a:r>
                      <a:endParaRPr kumimoji="0" lang="en-US" sz="2000" b="0" i="0" u="none" strike="noStrike" cap="none" normalizeH="0" baseline="0" dirty="0">
                        <a:ln>
                          <a:noFill/>
                        </a:ln>
                        <a:solidFill>
                          <a:schemeClr val="tx1"/>
                        </a:solidFill>
                        <a:effectLst/>
                        <a:latin typeface="+mn-lt"/>
                        <a:cs typeface="Times New Roman" panose="02020603050405020304" pitchFamily="18"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50000"/>
                        </a:spcAft>
                        <a:buClr>
                          <a:srgbClr val="A50021"/>
                        </a:buClr>
                        <a:buSzPct val="75000"/>
                        <a:buFont typeface="Wingdings" panose="05000000000000000000" pitchFamily="2" charset="2"/>
                        <a:buNone/>
                      </a:pPr>
                      <a:r>
                        <a:rPr kumimoji="0" lang="en-US" sz="2000" b="0" i="0" u="none" strike="noStrike" cap="none" normalizeH="0" baseline="0" dirty="0">
                          <a:ln>
                            <a:noFill/>
                          </a:ln>
                          <a:solidFill>
                            <a:schemeClr val="tx1"/>
                          </a:solidFill>
                          <a:effectLst/>
                          <a:latin typeface="+mn-lt"/>
                          <a:cs typeface="Times New Roman" panose="02020603050405020304" pitchFamily="18" charset="0"/>
                        </a:rPr>
                        <a:t>Extracts are </a:t>
                      </a:r>
                      <a:r>
                        <a:rPr kumimoji="0" lang="en-US" sz="2000" b="1" i="0" u="none" strike="noStrike" cap="none" normalizeH="0" baseline="0" dirty="0">
                          <a:ln>
                            <a:noFill/>
                          </a:ln>
                          <a:solidFill>
                            <a:schemeClr val="tx1"/>
                          </a:solidFill>
                          <a:effectLst/>
                          <a:latin typeface="+mn-lt"/>
                          <a:cs typeface="Times New Roman" panose="02020603050405020304" pitchFamily="18" charset="0"/>
                        </a:rPr>
                        <a:t>free from any Heavy Metal</a:t>
                      </a:r>
                      <a:r>
                        <a:rPr kumimoji="0" lang="en-US" sz="2000" b="0" i="0" u="none" strike="noStrike" cap="none" normalizeH="0" baseline="0" dirty="0">
                          <a:ln>
                            <a:noFill/>
                          </a:ln>
                          <a:solidFill>
                            <a:schemeClr val="tx1"/>
                          </a:solidFill>
                          <a:effectLst/>
                          <a:latin typeface="+mn-lt"/>
                          <a:cs typeface="Times New Roman" panose="02020603050405020304" pitchFamily="18" charset="0"/>
                        </a:rPr>
                        <a:t> contamination </a:t>
                      </a:r>
                      <a:endParaRPr kumimoji="0" lang="en-US" sz="2000" b="0" i="0" u="none" strike="noStrike" cap="none" normalizeH="0" baseline="0" dirty="0">
                        <a:ln>
                          <a:noFill/>
                        </a:ln>
                        <a:solidFill>
                          <a:schemeClr val="tx1"/>
                        </a:solidFill>
                        <a:effectLst/>
                        <a:latin typeface="+mn-lt"/>
                        <a:cs typeface="Times New Roman" panose="02020603050405020304" pitchFamily="18"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02705">
                <a:tc>
                  <a:txBody>
                    <a:bodyPr/>
                    <a:lstStyle/>
                    <a:p>
                      <a:pPr marL="0" marR="0" lvl="0" indent="0" algn="ctr" defTabSz="914400" rtl="0" eaLnBrk="1" fontAlgn="base" latinLnBrk="0" hangingPunct="1">
                        <a:lnSpc>
                          <a:spcPct val="100000"/>
                        </a:lnSpc>
                        <a:spcBef>
                          <a:spcPct val="50000"/>
                        </a:spcBef>
                        <a:spcAft>
                          <a:spcPct val="50000"/>
                        </a:spcAft>
                        <a:buClr>
                          <a:srgbClr val="A50021"/>
                        </a:buClr>
                        <a:buSzPct val="75000"/>
                        <a:buFont typeface="Wingdings" panose="05000000000000000000" pitchFamily="2" charset="2"/>
                        <a:buNone/>
                      </a:pPr>
                      <a:r>
                        <a:rPr kumimoji="0" lang="en-US" sz="2000" b="1" i="0" u="none" strike="noStrike" cap="none" normalizeH="0" baseline="0" dirty="0">
                          <a:ln>
                            <a:noFill/>
                          </a:ln>
                          <a:solidFill>
                            <a:schemeClr val="tx1"/>
                          </a:solidFill>
                          <a:effectLst/>
                          <a:latin typeface="+mn-lt"/>
                          <a:cs typeface="Times New Roman" panose="02020603050405020304" pitchFamily="18" charset="0"/>
                        </a:rPr>
                        <a:t>Microbial contamination </a:t>
                      </a:r>
                      <a:endParaRPr kumimoji="0" lang="en-US" sz="2000" b="1" i="0" u="none" strike="noStrike" cap="none" normalizeH="0" baseline="0" dirty="0">
                        <a:ln>
                          <a:noFill/>
                        </a:ln>
                        <a:solidFill>
                          <a:schemeClr val="tx1"/>
                        </a:solidFill>
                        <a:effectLst/>
                        <a:latin typeface="+mn-lt"/>
                        <a:cs typeface="Times New Roman" panose="02020603050405020304" pitchFamily="18"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50000"/>
                        </a:spcAft>
                        <a:buClr>
                          <a:srgbClr val="A50021"/>
                        </a:buClr>
                        <a:buSzPct val="75000"/>
                        <a:buFont typeface="Wingdings" panose="05000000000000000000" pitchFamily="2" charset="2"/>
                        <a:buNone/>
                      </a:pPr>
                      <a:r>
                        <a:rPr kumimoji="0" lang="en-US" sz="2000" b="1" i="0" u="none" strike="noStrike" cap="none" normalizeH="0" baseline="0" dirty="0">
                          <a:ln>
                            <a:noFill/>
                          </a:ln>
                          <a:solidFill>
                            <a:schemeClr val="tx1"/>
                          </a:solidFill>
                          <a:effectLst/>
                          <a:latin typeface="+mn-lt"/>
                          <a:cs typeface="Times New Roman" panose="02020603050405020304" pitchFamily="18" charset="0"/>
                        </a:rPr>
                        <a:t>High possibility </a:t>
                      </a:r>
                      <a:r>
                        <a:rPr kumimoji="0" lang="en-US" sz="2000" b="0" i="0" u="none" strike="noStrike" cap="none" normalizeH="0" baseline="0" dirty="0">
                          <a:ln>
                            <a:noFill/>
                          </a:ln>
                          <a:solidFill>
                            <a:schemeClr val="tx1"/>
                          </a:solidFill>
                          <a:effectLst/>
                          <a:latin typeface="+mn-lt"/>
                          <a:cs typeface="Times New Roman" panose="02020603050405020304" pitchFamily="18" charset="0"/>
                        </a:rPr>
                        <a:t>of microbial contamination due to presence of moisture </a:t>
                      </a:r>
                      <a:endParaRPr kumimoji="0" lang="en-US" sz="2000" b="0" i="0" u="none" strike="noStrike" cap="none" normalizeH="0" baseline="0" dirty="0">
                        <a:ln>
                          <a:noFill/>
                        </a:ln>
                        <a:solidFill>
                          <a:schemeClr val="tx1"/>
                        </a:solidFill>
                        <a:effectLst/>
                        <a:latin typeface="+mn-lt"/>
                        <a:cs typeface="Times New Roman" panose="02020603050405020304" pitchFamily="18"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50000"/>
                        </a:spcAft>
                        <a:buClr>
                          <a:srgbClr val="A50021"/>
                        </a:buClr>
                        <a:buSzPct val="75000"/>
                        <a:buFont typeface="Wingdings" panose="05000000000000000000" pitchFamily="2" charset="2"/>
                        <a:buNone/>
                      </a:pPr>
                      <a:r>
                        <a:rPr kumimoji="0" lang="en-US" sz="2000" b="1" i="0" u="none" strike="noStrike" cap="none" normalizeH="0" baseline="0" dirty="0">
                          <a:ln>
                            <a:noFill/>
                          </a:ln>
                          <a:solidFill>
                            <a:schemeClr val="tx1"/>
                          </a:solidFill>
                          <a:effectLst/>
                          <a:latin typeface="+mn-lt"/>
                          <a:cs typeface="Times New Roman" panose="02020603050405020304" pitchFamily="18" charset="0"/>
                        </a:rPr>
                        <a:t>Very low microbial load </a:t>
                      </a:r>
                      <a:r>
                        <a:rPr kumimoji="0" lang="en-US" sz="2000" b="0" i="0" u="none" strike="noStrike" cap="none" normalizeH="0" baseline="0" dirty="0">
                          <a:ln>
                            <a:noFill/>
                          </a:ln>
                          <a:solidFill>
                            <a:schemeClr val="tx1"/>
                          </a:solidFill>
                          <a:effectLst/>
                          <a:latin typeface="+mn-lt"/>
                          <a:cs typeface="Times New Roman" panose="02020603050405020304" pitchFamily="18" charset="0"/>
                        </a:rPr>
                        <a:t>in the resulting extract </a:t>
                      </a:r>
                      <a:endParaRPr kumimoji="0" lang="en-US" sz="2000" b="0" i="0" u="none" strike="noStrike" cap="none" normalizeH="0" baseline="0" dirty="0">
                        <a:ln>
                          <a:noFill/>
                        </a:ln>
                        <a:solidFill>
                          <a:schemeClr val="tx1"/>
                        </a:solidFill>
                        <a:effectLst/>
                        <a:latin typeface="+mn-lt"/>
                        <a:cs typeface="Times New Roman" panose="02020603050405020304" pitchFamily="18"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7170" name="Object 39"/>
          <p:cNvGraphicFramePr>
            <a:graphicFrameLocks noGrp="1" noChangeAspect="1"/>
          </p:cNvGraphicFramePr>
          <p:nvPr/>
        </p:nvGraphicFramePr>
        <p:xfrm>
          <a:off x="0" y="175404"/>
          <a:ext cx="747713" cy="381000"/>
        </p:xfrm>
        <a:graphic>
          <a:graphicData uri="http://schemas.openxmlformats.org/presentationml/2006/ole">
            <mc:AlternateContent xmlns:mc="http://schemas.openxmlformats.org/markup-compatibility/2006">
              <mc:Choice xmlns:v="urn:schemas-microsoft-com:vml" Requires="v">
                <p:oleObj spid="_x0000_s16429" name="CorelDRAW" r:id="rId3" imgW="1334770" imgH="683260" progId="">
                  <p:embed/>
                </p:oleObj>
              </mc:Choice>
              <mc:Fallback>
                <p:oleObj name="CorelDRAW" r:id="rId3" imgW="1334770" imgH="683260" progId="">
                  <p:embed/>
                  <p:pic>
                    <p:nvPicPr>
                      <p:cNvPr id="0" name="Picture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5404"/>
                        <a:ext cx="74771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96" name="Rectangle 4"/>
          <p:cNvSpPr>
            <a:spLocks noChangeArrowheads="1"/>
          </p:cNvSpPr>
          <p:nvPr/>
        </p:nvSpPr>
        <p:spPr bwMode="auto">
          <a:xfrm>
            <a:off x="976222" y="112144"/>
            <a:ext cx="8064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200">
                <a:solidFill>
                  <a:srgbClr val="5B1400"/>
                </a:solidFill>
                <a:latin typeface="Georgia" panose="02040502050405020303" pitchFamily="18" charset="0"/>
              </a:defRPr>
            </a:lvl1pPr>
            <a:lvl2pPr marL="742950" indent="-285750" eaLnBrk="0" hangingPunct="0">
              <a:defRPr sz="2200">
                <a:solidFill>
                  <a:srgbClr val="5B1400"/>
                </a:solidFill>
                <a:latin typeface="Georgia" panose="02040502050405020303" pitchFamily="18" charset="0"/>
              </a:defRPr>
            </a:lvl2pPr>
            <a:lvl3pPr marL="1143000" indent="-228600" eaLnBrk="0" hangingPunct="0">
              <a:defRPr sz="2200">
                <a:solidFill>
                  <a:srgbClr val="5B1400"/>
                </a:solidFill>
                <a:latin typeface="Georgia" panose="02040502050405020303" pitchFamily="18" charset="0"/>
              </a:defRPr>
            </a:lvl3pPr>
            <a:lvl4pPr marL="1600200" indent="-228600" eaLnBrk="0" hangingPunct="0">
              <a:defRPr sz="2200">
                <a:solidFill>
                  <a:srgbClr val="5B1400"/>
                </a:solidFill>
                <a:latin typeface="Georgia" panose="02040502050405020303" pitchFamily="18" charset="0"/>
              </a:defRPr>
            </a:lvl4pPr>
            <a:lvl5pPr marL="2057400" indent="-228600" eaLnBrk="0" hangingPunct="0">
              <a:defRPr sz="2200">
                <a:solidFill>
                  <a:srgbClr val="5B1400"/>
                </a:solidFill>
                <a:latin typeface="Georgia" panose="02040502050405020303" pitchFamily="18" charset="0"/>
              </a:defRPr>
            </a:lvl5pPr>
            <a:lvl6pPr marL="25146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6pPr>
            <a:lvl7pPr marL="29718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7pPr>
            <a:lvl8pPr marL="34290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8pPr>
            <a:lvl9pPr marL="38862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9pPr>
          </a:lstStyle>
          <a:p>
            <a:pPr eaLnBrk="1" hangingPunct="1">
              <a:spcBef>
                <a:spcPct val="0"/>
              </a:spcBef>
              <a:spcAft>
                <a:spcPct val="0"/>
              </a:spcAft>
            </a:pPr>
            <a:r>
              <a:rPr lang="en-US" altLang="en-US" sz="2400" b="1" dirty="0">
                <a:solidFill>
                  <a:schemeClr val="tx1"/>
                </a:solidFill>
                <a:latin typeface="+mn-lt"/>
                <a:cs typeface="Arial" panose="020B0604020202020204" pitchFamily="34" charset="0"/>
              </a:rPr>
              <a:t>Comparison of Extracts In terms of </a:t>
            </a:r>
            <a:r>
              <a:rPr lang="en-US" altLang="en-US" sz="2400" b="1" dirty="0">
                <a:solidFill>
                  <a:schemeClr val="tx1"/>
                </a:solidFill>
                <a:latin typeface="+mn-lt"/>
                <a:cs typeface="Times New Roman" panose="02020603050405020304" pitchFamily="18" charset="0"/>
              </a:rPr>
              <a:t>Contaminants</a:t>
            </a:r>
            <a:r>
              <a:rPr lang="en-US" altLang="en-US" sz="2400" dirty="0">
                <a:solidFill>
                  <a:schemeClr val="tx1"/>
                </a:solidFill>
                <a:latin typeface="+mn-lt"/>
                <a:cs typeface="Times New Roman" panose="02020603050405020304" pitchFamily="18" charset="0"/>
              </a:rPr>
              <a:t> </a:t>
            </a:r>
            <a:endParaRPr lang="en-US" altLang="en-US" sz="2400" dirty="0">
              <a:solidFill>
                <a:schemeClr val="tx1"/>
              </a:solidFill>
              <a:latin typeface="+mn-lt"/>
              <a:cs typeface="Times New Roman" panose="02020603050405020304" pitchFamily="18" charset="0"/>
            </a:endParaRPr>
          </a:p>
          <a:p>
            <a:pPr algn="ctr" eaLnBrk="1" hangingPunct="1">
              <a:lnSpc>
                <a:spcPct val="100000"/>
              </a:lnSpc>
              <a:spcBef>
                <a:spcPct val="0"/>
              </a:spcBef>
              <a:spcAft>
                <a:spcPct val="0"/>
              </a:spcAft>
              <a:buClrTx/>
              <a:buSzTx/>
              <a:buFontTx/>
              <a:buNone/>
            </a:pPr>
            <a:endParaRPr lang="en-US" altLang="en-US" sz="2400" b="1" dirty="0">
              <a:solidFill>
                <a:schemeClr val="tx1"/>
              </a:solidFill>
              <a:latin typeface="+mn-lt"/>
              <a:cs typeface="Arial" panose="020B0604020202020204" pitchFamily="34" charset="0"/>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2" descr="grad"/>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3" descr="cur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2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4"/>
          <p:cNvSpPr>
            <a:spLocks noGrp="1" noChangeArrowheads="1"/>
          </p:cNvSpPr>
          <p:nvPr>
            <p:ph type="title"/>
          </p:nvPr>
        </p:nvSpPr>
        <p:spPr>
          <a:xfrm>
            <a:off x="902898" y="115020"/>
            <a:ext cx="8153400" cy="457200"/>
          </a:xfrm>
          <a:noFill/>
        </p:spPr>
        <p:txBody>
          <a:bodyPr anchor="ctr"/>
          <a:lstStyle/>
          <a:p>
            <a:pPr eaLnBrk="1" hangingPunct="1"/>
            <a:r>
              <a:rPr lang="en-US" altLang="en-US" sz="2600" b="1" dirty="0">
                <a:latin typeface="Century Gothic" pitchFamily="34" charset="0"/>
              </a:rPr>
              <a:t>Comparison of organoleptic profile of extracts</a:t>
            </a:r>
            <a:endParaRPr lang="en-US" altLang="en-US" sz="2600" b="1" dirty="0">
              <a:latin typeface="Century Gothic" pitchFamily="34" charset="0"/>
            </a:endParaRPr>
          </a:p>
        </p:txBody>
      </p:sp>
      <p:sp>
        <p:nvSpPr>
          <p:cNvPr id="8198" name="Line 13"/>
          <p:cNvSpPr>
            <a:spLocks noChangeShapeType="1"/>
          </p:cNvSpPr>
          <p:nvPr/>
        </p:nvSpPr>
        <p:spPr bwMode="auto">
          <a:xfrm>
            <a:off x="2590800" y="2438400"/>
            <a:ext cx="6248400" cy="0"/>
          </a:xfrm>
          <a:prstGeom prst="line">
            <a:avLst/>
          </a:prstGeom>
          <a:noFill/>
          <a:ln w="9525">
            <a:solidFill>
              <a:srgbClr val="341031"/>
            </a:solidFill>
            <a:miter lim="800000"/>
            <a:headEnd type="oval" w="med" len="med"/>
            <a:tailEnd type="oval" w="med" len="med"/>
          </a:ln>
          <a:extLst>
            <a:ext uri="{909E8E84-426E-40DD-AFC4-6F175D3DCCD1}">
              <a14:hiddenFill xmlns:a14="http://schemas.microsoft.com/office/drawing/2010/main">
                <a:noFill/>
              </a14:hiddenFill>
            </a:ext>
          </a:extLst>
        </p:spPr>
        <p:txBody>
          <a:bodyPr wrap="none"/>
          <a:lstStyle/>
          <a:p>
            <a:endParaRPr lang="en-IN"/>
          </a:p>
        </p:txBody>
      </p:sp>
      <p:sp>
        <p:nvSpPr>
          <p:cNvPr id="8199" name="Line 14"/>
          <p:cNvSpPr>
            <a:spLocks noChangeShapeType="1"/>
          </p:cNvSpPr>
          <p:nvPr/>
        </p:nvSpPr>
        <p:spPr bwMode="auto">
          <a:xfrm flipH="1">
            <a:off x="3200400" y="2438400"/>
            <a:ext cx="1143000" cy="4572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lstStyle/>
          <a:p>
            <a:endParaRPr lang="en-IN"/>
          </a:p>
        </p:txBody>
      </p:sp>
      <p:sp>
        <p:nvSpPr>
          <p:cNvPr id="8200" name="Line 15"/>
          <p:cNvSpPr>
            <a:spLocks noChangeShapeType="1"/>
          </p:cNvSpPr>
          <p:nvPr/>
        </p:nvSpPr>
        <p:spPr bwMode="auto">
          <a:xfrm flipH="1" flipV="1">
            <a:off x="2590800" y="2438400"/>
            <a:ext cx="609600" cy="4572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lstStyle/>
          <a:p>
            <a:endParaRPr lang="en-IN"/>
          </a:p>
        </p:txBody>
      </p:sp>
      <p:sp>
        <p:nvSpPr>
          <p:cNvPr id="8201" name="Line 16"/>
          <p:cNvSpPr>
            <a:spLocks noChangeShapeType="1"/>
          </p:cNvSpPr>
          <p:nvPr/>
        </p:nvSpPr>
        <p:spPr bwMode="auto">
          <a:xfrm>
            <a:off x="2668588" y="5562600"/>
            <a:ext cx="6096000" cy="0"/>
          </a:xfrm>
          <a:prstGeom prst="line">
            <a:avLst/>
          </a:prstGeom>
          <a:noFill/>
          <a:ln w="9525">
            <a:solidFill>
              <a:srgbClr val="341031"/>
            </a:solidFill>
            <a:miter lim="800000"/>
            <a:headEnd type="oval" w="med" len="med"/>
            <a:tailEnd type="oval" w="med" len="med"/>
          </a:ln>
          <a:extLst>
            <a:ext uri="{909E8E84-426E-40DD-AFC4-6F175D3DCCD1}">
              <a14:hiddenFill xmlns:a14="http://schemas.microsoft.com/office/drawing/2010/main">
                <a:noFill/>
              </a14:hiddenFill>
            </a:ext>
          </a:extLst>
        </p:spPr>
        <p:txBody>
          <a:bodyPr wrap="none"/>
          <a:lstStyle/>
          <a:p>
            <a:endParaRPr lang="en-IN"/>
          </a:p>
        </p:txBody>
      </p:sp>
      <p:sp>
        <p:nvSpPr>
          <p:cNvPr id="8202" name="Line 17"/>
          <p:cNvSpPr>
            <a:spLocks noChangeShapeType="1"/>
          </p:cNvSpPr>
          <p:nvPr/>
        </p:nvSpPr>
        <p:spPr bwMode="auto">
          <a:xfrm flipH="1">
            <a:off x="6935788" y="5562600"/>
            <a:ext cx="1295400" cy="5334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lstStyle/>
          <a:p>
            <a:endParaRPr lang="en-IN"/>
          </a:p>
        </p:txBody>
      </p:sp>
      <p:sp>
        <p:nvSpPr>
          <p:cNvPr id="8203" name="Line 18"/>
          <p:cNvSpPr>
            <a:spLocks noChangeShapeType="1"/>
          </p:cNvSpPr>
          <p:nvPr/>
        </p:nvSpPr>
        <p:spPr bwMode="auto">
          <a:xfrm flipH="1" flipV="1">
            <a:off x="3201988" y="5562600"/>
            <a:ext cx="1295400" cy="5334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lstStyle/>
          <a:p>
            <a:endParaRPr lang="en-IN"/>
          </a:p>
        </p:txBody>
      </p:sp>
      <p:sp>
        <p:nvSpPr>
          <p:cNvPr id="8204" name="Line 19"/>
          <p:cNvSpPr>
            <a:spLocks noChangeShapeType="1"/>
          </p:cNvSpPr>
          <p:nvPr/>
        </p:nvSpPr>
        <p:spPr bwMode="auto">
          <a:xfrm>
            <a:off x="4497388" y="6096000"/>
            <a:ext cx="2438400" cy="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lstStyle/>
          <a:p>
            <a:endParaRPr lang="en-IN"/>
          </a:p>
        </p:txBody>
      </p:sp>
      <p:sp>
        <p:nvSpPr>
          <p:cNvPr id="8205" name="Text Box 20"/>
          <p:cNvSpPr txBox="1">
            <a:spLocks noChangeArrowheads="1"/>
          </p:cNvSpPr>
          <p:nvPr/>
        </p:nvSpPr>
        <p:spPr bwMode="auto">
          <a:xfrm>
            <a:off x="2592388" y="1905000"/>
            <a:ext cx="749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rgbClr val="5B1400"/>
                </a:solidFill>
                <a:latin typeface="Georgia" panose="02040502050405020303" pitchFamily="18" charset="0"/>
              </a:defRPr>
            </a:lvl1pPr>
            <a:lvl2pPr marL="742950" indent="-285750" eaLnBrk="0" hangingPunct="0">
              <a:defRPr sz="2200">
                <a:solidFill>
                  <a:srgbClr val="5B1400"/>
                </a:solidFill>
                <a:latin typeface="Georgia" panose="02040502050405020303" pitchFamily="18" charset="0"/>
              </a:defRPr>
            </a:lvl2pPr>
            <a:lvl3pPr marL="1143000" indent="-228600" eaLnBrk="0" hangingPunct="0">
              <a:defRPr sz="2200">
                <a:solidFill>
                  <a:srgbClr val="5B1400"/>
                </a:solidFill>
                <a:latin typeface="Georgia" panose="02040502050405020303" pitchFamily="18" charset="0"/>
              </a:defRPr>
            </a:lvl3pPr>
            <a:lvl4pPr marL="1600200" indent="-228600" eaLnBrk="0" hangingPunct="0">
              <a:defRPr sz="2200">
                <a:solidFill>
                  <a:srgbClr val="5B1400"/>
                </a:solidFill>
                <a:latin typeface="Georgia" panose="02040502050405020303" pitchFamily="18" charset="0"/>
              </a:defRPr>
            </a:lvl4pPr>
            <a:lvl5pPr marL="2057400" indent="-228600" eaLnBrk="0" hangingPunct="0">
              <a:defRPr sz="2200">
                <a:solidFill>
                  <a:srgbClr val="5B1400"/>
                </a:solidFill>
                <a:latin typeface="Georgia" panose="02040502050405020303" pitchFamily="18" charset="0"/>
              </a:defRPr>
            </a:lvl5pPr>
            <a:lvl6pPr marL="25146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6pPr>
            <a:lvl7pPr marL="29718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7pPr>
            <a:lvl8pPr marL="34290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8pPr>
            <a:lvl9pPr marL="38862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9pPr>
          </a:lstStyle>
          <a:p>
            <a:pPr algn="l" eaLnBrk="1" hangingPunct="1">
              <a:lnSpc>
                <a:spcPct val="100000"/>
              </a:lnSpc>
              <a:spcBef>
                <a:spcPct val="0"/>
              </a:spcBef>
              <a:spcAft>
                <a:spcPct val="0"/>
              </a:spcAft>
              <a:buClrTx/>
              <a:buSzTx/>
              <a:buFontTx/>
              <a:buNone/>
            </a:pPr>
            <a:r>
              <a:rPr lang="en-US" altLang="en-US" sz="2400" b="1">
                <a:solidFill>
                  <a:schemeClr val="tx1"/>
                </a:solidFill>
                <a:latin typeface="Century Gothic" pitchFamily="34" charset="0"/>
              </a:rPr>
              <a:t>OH</a:t>
            </a:r>
            <a:r>
              <a:rPr lang="en-US" altLang="en-US" sz="2400">
                <a:solidFill>
                  <a:schemeClr val="tx1"/>
                </a:solidFill>
                <a:latin typeface="Century Gothic" pitchFamily="34" charset="0"/>
              </a:rPr>
              <a:t>-</a:t>
            </a:r>
            <a:endParaRPr lang="en-US" altLang="en-US" sz="2400">
              <a:solidFill>
                <a:schemeClr val="tx1"/>
              </a:solidFill>
              <a:latin typeface="Century Gothic" pitchFamily="34" charset="0"/>
            </a:endParaRPr>
          </a:p>
        </p:txBody>
      </p:sp>
      <p:sp>
        <p:nvSpPr>
          <p:cNvPr id="8206" name="Text Box 21"/>
          <p:cNvSpPr txBox="1">
            <a:spLocks noChangeArrowheads="1"/>
          </p:cNvSpPr>
          <p:nvPr/>
        </p:nvSpPr>
        <p:spPr bwMode="auto">
          <a:xfrm>
            <a:off x="2590800" y="4946650"/>
            <a:ext cx="776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rgbClr val="5B1400"/>
                </a:solidFill>
                <a:latin typeface="Georgia" panose="02040502050405020303" pitchFamily="18" charset="0"/>
              </a:defRPr>
            </a:lvl1pPr>
            <a:lvl2pPr marL="742950" indent="-285750" eaLnBrk="0" hangingPunct="0">
              <a:defRPr sz="2200">
                <a:solidFill>
                  <a:srgbClr val="5B1400"/>
                </a:solidFill>
                <a:latin typeface="Georgia" panose="02040502050405020303" pitchFamily="18" charset="0"/>
              </a:defRPr>
            </a:lvl2pPr>
            <a:lvl3pPr marL="1143000" indent="-228600" eaLnBrk="0" hangingPunct="0">
              <a:defRPr sz="2200">
                <a:solidFill>
                  <a:srgbClr val="5B1400"/>
                </a:solidFill>
                <a:latin typeface="Georgia" panose="02040502050405020303" pitchFamily="18" charset="0"/>
              </a:defRPr>
            </a:lvl3pPr>
            <a:lvl4pPr marL="1600200" indent="-228600" eaLnBrk="0" hangingPunct="0">
              <a:defRPr sz="2200">
                <a:solidFill>
                  <a:srgbClr val="5B1400"/>
                </a:solidFill>
                <a:latin typeface="Georgia" panose="02040502050405020303" pitchFamily="18" charset="0"/>
              </a:defRPr>
            </a:lvl4pPr>
            <a:lvl5pPr marL="2057400" indent="-228600" eaLnBrk="0" hangingPunct="0">
              <a:defRPr sz="2200">
                <a:solidFill>
                  <a:srgbClr val="5B1400"/>
                </a:solidFill>
                <a:latin typeface="Georgia" panose="02040502050405020303" pitchFamily="18" charset="0"/>
              </a:defRPr>
            </a:lvl5pPr>
            <a:lvl6pPr marL="25146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6pPr>
            <a:lvl7pPr marL="29718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7pPr>
            <a:lvl8pPr marL="34290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8pPr>
            <a:lvl9pPr marL="38862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9pPr>
          </a:lstStyle>
          <a:p>
            <a:pPr algn="l" eaLnBrk="1" hangingPunct="1">
              <a:lnSpc>
                <a:spcPct val="100000"/>
              </a:lnSpc>
              <a:spcBef>
                <a:spcPct val="0"/>
              </a:spcBef>
              <a:spcAft>
                <a:spcPct val="0"/>
              </a:spcAft>
              <a:buClrTx/>
              <a:buSzTx/>
              <a:buFontTx/>
              <a:buNone/>
            </a:pPr>
            <a:r>
              <a:rPr lang="en-US" altLang="en-US" sz="2400" b="1">
                <a:solidFill>
                  <a:schemeClr val="tx1"/>
                </a:solidFill>
                <a:latin typeface="Century Gothic" pitchFamily="34" charset="0"/>
              </a:rPr>
              <a:t>OH-</a:t>
            </a:r>
            <a:endParaRPr lang="en-US" altLang="en-US" sz="2400" b="1">
              <a:solidFill>
                <a:schemeClr val="tx1"/>
              </a:solidFill>
              <a:latin typeface="Century Gothic" pitchFamily="34" charset="0"/>
            </a:endParaRPr>
          </a:p>
        </p:txBody>
      </p:sp>
      <p:sp>
        <p:nvSpPr>
          <p:cNvPr id="8207" name="Text Box 22"/>
          <p:cNvSpPr txBox="1">
            <a:spLocks noChangeArrowheads="1"/>
          </p:cNvSpPr>
          <p:nvPr/>
        </p:nvSpPr>
        <p:spPr bwMode="auto">
          <a:xfrm>
            <a:off x="8078788" y="191135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rgbClr val="5B1400"/>
                </a:solidFill>
                <a:latin typeface="Georgia" panose="02040502050405020303" pitchFamily="18" charset="0"/>
              </a:defRPr>
            </a:lvl1pPr>
            <a:lvl2pPr marL="742950" indent="-285750" eaLnBrk="0" hangingPunct="0">
              <a:defRPr sz="2200">
                <a:solidFill>
                  <a:srgbClr val="5B1400"/>
                </a:solidFill>
                <a:latin typeface="Georgia" panose="02040502050405020303" pitchFamily="18" charset="0"/>
              </a:defRPr>
            </a:lvl2pPr>
            <a:lvl3pPr marL="1143000" indent="-228600" eaLnBrk="0" hangingPunct="0">
              <a:defRPr sz="2200">
                <a:solidFill>
                  <a:srgbClr val="5B1400"/>
                </a:solidFill>
                <a:latin typeface="Georgia" panose="02040502050405020303" pitchFamily="18" charset="0"/>
              </a:defRPr>
            </a:lvl3pPr>
            <a:lvl4pPr marL="1600200" indent="-228600" eaLnBrk="0" hangingPunct="0">
              <a:defRPr sz="2200">
                <a:solidFill>
                  <a:srgbClr val="5B1400"/>
                </a:solidFill>
                <a:latin typeface="Georgia" panose="02040502050405020303" pitchFamily="18" charset="0"/>
              </a:defRPr>
            </a:lvl4pPr>
            <a:lvl5pPr marL="2057400" indent="-228600" eaLnBrk="0" hangingPunct="0">
              <a:defRPr sz="2200">
                <a:solidFill>
                  <a:srgbClr val="5B1400"/>
                </a:solidFill>
                <a:latin typeface="Georgia" panose="02040502050405020303" pitchFamily="18" charset="0"/>
              </a:defRPr>
            </a:lvl5pPr>
            <a:lvl6pPr marL="25146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6pPr>
            <a:lvl7pPr marL="29718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7pPr>
            <a:lvl8pPr marL="34290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8pPr>
            <a:lvl9pPr marL="38862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9pPr>
          </a:lstStyle>
          <a:p>
            <a:pPr algn="l" eaLnBrk="1" hangingPunct="1">
              <a:lnSpc>
                <a:spcPct val="100000"/>
              </a:lnSpc>
              <a:spcBef>
                <a:spcPct val="0"/>
              </a:spcBef>
              <a:spcAft>
                <a:spcPct val="0"/>
              </a:spcAft>
              <a:buClrTx/>
              <a:buSzTx/>
              <a:buFontTx/>
              <a:buNone/>
            </a:pPr>
            <a:r>
              <a:rPr lang="en-US" altLang="en-US" sz="2400" b="1">
                <a:solidFill>
                  <a:schemeClr val="tx1"/>
                </a:solidFill>
                <a:latin typeface="Century Gothic" pitchFamily="34" charset="0"/>
              </a:rPr>
              <a:t>CH3</a:t>
            </a:r>
            <a:endParaRPr lang="en-US" altLang="en-US" sz="2400" b="1">
              <a:solidFill>
                <a:schemeClr val="tx1"/>
              </a:solidFill>
              <a:latin typeface="Century Gothic" pitchFamily="34" charset="0"/>
            </a:endParaRPr>
          </a:p>
        </p:txBody>
      </p:sp>
      <p:sp>
        <p:nvSpPr>
          <p:cNvPr id="8208" name="Text Box 24"/>
          <p:cNvSpPr txBox="1">
            <a:spLocks noChangeArrowheads="1"/>
          </p:cNvSpPr>
          <p:nvPr/>
        </p:nvSpPr>
        <p:spPr bwMode="auto">
          <a:xfrm>
            <a:off x="4176713" y="1911350"/>
            <a:ext cx="368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rgbClr val="5B1400"/>
                </a:solidFill>
                <a:latin typeface="Georgia" panose="02040502050405020303" pitchFamily="18" charset="0"/>
              </a:defRPr>
            </a:lvl1pPr>
            <a:lvl2pPr marL="742950" indent="-285750" eaLnBrk="0" hangingPunct="0">
              <a:defRPr sz="2200">
                <a:solidFill>
                  <a:srgbClr val="5B1400"/>
                </a:solidFill>
                <a:latin typeface="Georgia" panose="02040502050405020303" pitchFamily="18" charset="0"/>
              </a:defRPr>
            </a:lvl2pPr>
            <a:lvl3pPr marL="1143000" indent="-228600" eaLnBrk="0" hangingPunct="0">
              <a:defRPr sz="2200">
                <a:solidFill>
                  <a:srgbClr val="5B1400"/>
                </a:solidFill>
                <a:latin typeface="Georgia" panose="02040502050405020303" pitchFamily="18" charset="0"/>
              </a:defRPr>
            </a:lvl3pPr>
            <a:lvl4pPr marL="1600200" indent="-228600" eaLnBrk="0" hangingPunct="0">
              <a:defRPr sz="2200">
                <a:solidFill>
                  <a:srgbClr val="5B1400"/>
                </a:solidFill>
                <a:latin typeface="Georgia" panose="02040502050405020303" pitchFamily="18" charset="0"/>
              </a:defRPr>
            </a:lvl4pPr>
            <a:lvl5pPr marL="2057400" indent="-228600" eaLnBrk="0" hangingPunct="0">
              <a:defRPr sz="2200">
                <a:solidFill>
                  <a:srgbClr val="5B1400"/>
                </a:solidFill>
                <a:latin typeface="Georgia" panose="02040502050405020303" pitchFamily="18" charset="0"/>
              </a:defRPr>
            </a:lvl5pPr>
            <a:lvl6pPr marL="25146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6pPr>
            <a:lvl7pPr marL="29718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7pPr>
            <a:lvl8pPr marL="34290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8pPr>
            <a:lvl9pPr marL="38862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9pPr>
          </a:lstStyle>
          <a:p>
            <a:pPr algn="l" eaLnBrk="1" hangingPunct="1">
              <a:lnSpc>
                <a:spcPct val="100000"/>
              </a:lnSpc>
              <a:spcBef>
                <a:spcPct val="0"/>
              </a:spcBef>
              <a:spcAft>
                <a:spcPct val="0"/>
              </a:spcAft>
              <a:buClrTx/>
              <a:buSzTx/>
              <a:buFontTx/>
              <a:buNone/>
            </a:pPr>
            <a:r>
              <a:rPr lang="en-US" altLang="en-US" sz="2400">
                <a:solidFill>
                  <a:srgbClr val="0099CC"/>
                </a:solidFill>
                <a:latin typeface="Times New Roman" panose="02020603050405020304" pitchFamily="18" charset="0"/>
              </a:rPr>
              <a:t>  </a:t>
            </a:r>
            <a:r>
              <a:rPr lang="en-US" altLang="en-US" sz="2000" b="1">
                <a:solidFill>
                  <a:srgbClr val="006600"/>
                </a:solidFill>
                <a:latin typeface="Century Gothic" pitchFamily="34" charset="0"/>
              </a:rPr>
              <a:t>Conventional Water Extract</a:t>
            </a:r>
            <a:endParaRPr lang="en-US" altLang="en-US" sz="2000" b="1">
              <a:solidFill>
                <a:srgbClr val="006600"/>
              </a:solidFill>
              <a:latin typeface="Century Gothic" pitchFamily="34" charset="0"/>
            </a:endParaRPr>
          </a:p>
        </p:txBody>
      </p:sp>
      <p:sp>
        <p:nvSpPr>
          <p:cNvPr id="8209" name="Text Box 25"/>
          <p:cNvSpPr txBox="1">
            <a:spLocks noChangeArrowheads="1"/>
          </p:cNvSpPr>
          <p:nvPr/>
        </p:nvSpPr>
        <p:spPr bwMode="auto">
          <a:xfrm>
            <a:off x="3811588" y="4953000"/>
            <a:ext cx="3702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rgbClr val="5B1400"/>
                </a:solidFill>
                <a:latin typeface="Georgia" panose="02040502050405020303" pitchFamily="18" charset="0"/>
              </a:defRPr>
            </a:lvl1pPr>
            <a:lvl2pPr marL="742950" indent="-285750" eaLnBrk="0" hangingPunct="0">
              <a:defRPr sz="2200">
                <a:solidFill>
                  <a:srgbClr val="5B1400"/>
                </a:solidFill>
                <a:latin typeface="Georgia" panose="02040502050405020303" pitchFamily="18" charset="0"/>
              </a:defRPr>
            </a:lvl2pPr>
            <a:lvl3pPr marL="1143000" indent="-228600" eaLnBrk="0" hangingPunct="0">
              <a:defRPr sz="2200">
                <a:solidFill>
                  <a:srgbClr val="5B1400"/>
                </a:solidFill>
                <a:latin typeface="Georgia" panose="02040502050405020303" pitchFamily="18" charset="0"/>
              </a:defRPr>
            </a:lvl3pPr>
            <a:lvl4pPr marL="1600200" indent="-228600" eaLnBrk="0" hangingPunct="0">
              <a:defRPr sz="2200">
                <a:solidFill>
                  <a:srgbClr val="5B1400"/>
                </a:solidFill>
                <a:latin typeface="Georgia" panose="02040502050405020303" pitchFamily="18" charset="0"/>
              </a:defRPr>
            </a:lvl4pPr>
            <a:lvl5pPr marL="2057400" indent="-228600" eaLnBrk="0" hangingPunct="0">
              <a:defRPr sz="2200">
                <a:solidFill>
                  <a:srgbClr val="5B1400"/>
                </a:solidFill>
                <a:latin typeface="Georgia" panose="02040502050405020303" pitchFamily="18" charset="0"/>
              </a:defRPr>
            </a:lvl5pPr>
            <a:lvl6pPr marL="25146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6pPr>
            <a:lvl7pPr marL="29718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7pPr>
            <a:lvl8pPr marL="34290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8pPr>
            <a:lvl9pPr marL="38862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9pPr>
          </a:lstStyle>
          <a:p>
            <a:pPr algn="l" eaLnBrk="1" hangingPunct="1">
              <a:lnSpc>
                <a:spcPct val="100000"/>
              </a:lnSpc>
              <a:spcBef>
                <a:spcPct val="0"/>
              </a:spcBef>
              <a:spcAft>
                <a:spcPct val="0"/>
              </a:spcAft>
              <a:buClrTx/>
              <a:buSzTx/>
              <a:buFontTx/>
              <a:buNone/>
            </a:pPr>
            <a:r>
              <a:rPr lang="en-US" altLang="en-US" sz="2400">
                <a:solidFill>
                  <a:srgbClr val="0099CC"/>
                </a:solidFill>
                <a:latin typeface="Times New Roman" panose="02020603050405020304" pitchFamily="18" charset="0"/>
              </a:rPr>
              <a:t>          </a:t>
            </a:r>
            <a:r>
              <a:rPr lang="en-US" altLang="en-US" sz="1800" b="1">
                <a:solidFill>
                  <a:srgbClr val="006600"/>
                </a:solidFill>
                <a:latin typeface="Century Gothic" pitchFamily="34" charset="0"/>
              </a:rPr>
              <a:t>Supercritical CO2 Extract</a:t>
            </a:r>
            <a:endParaRPr lang="en-US" altLang="en-US" sz="1800" b="1">
              <a:solidFill>
                <a:srgbClr val="006600"/>
              </a:solidFill>
              <a:latin typeface="Century Gothic" pitchFamily="34" charset="0"/>
            </a:endParaRPr>
          </a:p>
        </p:txBody>
      </p:sp>
      <p:sp>
        <p:nvSpPr>
          <p:cNvPr id="8210" name="Line 26"/>
          <p:cNvSpPr>
            <a:spLocks noChangeShapeType="1"/>
          </p:cNvSpPr>
          <p:nvPr/>
        </p:nvSpPr>
        <p:spPr bwMode="auto">
          <a:xfrm>
            <a:off x="2668588" y="3886200"/>
            <a:ext cx="6096000" cy="0"/>
          </a:xfrm>
          <a:prstGeom prst="line">
            <a:avLst/>
          </a:prstGeom>
          <a:noFill/>
          <a:ln w="9525">
            <a:solidFill>
              <a:srgbClr val="341031"/>
            </a:solidFill>
            <a:miter lim="800000"/>
            <a:headEnd type="oval" w="med" len="med"/>
            <a:tailEnd type="oval" w="med" len="med"/>
          </a:ln>
          <a:extLst>
            <a:ext uri="{909E8E84-426E-40DD-AFC4-6F175D3DCCD1}">
              <a14:hiddenFill xmlns:a14="http://schemas.microsoft.com/office/drawing/2010/main">
                <a:noFill/>
              </a14:hiddenFill>
            </a:ext>
          </a:extLst>
        </p:spPr>
        <p:txBody>
          <a:bodyPr wrap="none"/>
          <a:lstStyle/>
          <a:p>
            <a:endParaRPr lang="en-IN"/>
          </a:p>
        </p:txBody>
      </p:sp>
      <p:sp>
        <p:nvSpPr>
          <p:cNvPr id="8211" name="Line 27"/>
          <p:cNvSpPr>
            <a:spLocks noChangeShapeType="1"/>
          </p:cNvSpPr>
          <p:nvPr/>
        </p:nvSpPr>
        <p:spPr bwMode="auto">
          <a:xfrm flipH="1">
            <a:off x="3963988" y="3886200"/>
            <a:ext cx="1219200" cy="6096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lstStyle/>
          <a:p>
            <a:endParaRPr lang="en-IN"/>
          </a:p>
        </p:txBody>
      </p:sp>
      <p:sp>
        <p:nvSpPr>
          <p:cNvPr id="8212" name="Line 28"/>
          <p:cNvSpPr>
            <a:spLocks noChangeShapeType="1"/>
          </p:cNvSpPr>
          <p:nvPr/>
        </p:nvSpPr>
        <p:spPr bwMode="auto">
          <a:xfrm flipH="1" flipV="1">
            <a:off x="2897189" y="3886200"/>
            <a:ext cx="1082675" cy="6096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lstStyle/>
          <a:p>
            <a:endParaRPr lang="en-IN"/>
          </a:p>
        </p:txBody>
      </p:sp>
      <p:sp>
        <p:nvSpPr>
          <p:cNvPr id="8213" name="Text Box 29"/>
          <p:cNvSpPr txBox="1">
            <a:spLocks noChangeArrowheads="1"/>
          </p:cNvSpPr>
          <p:nvPr/>
        </p:nvSpPr>
        <p:spPr bwMode="auto">
          <a:xfrm>
            <a:off x="2590801" y="3352800"/>
            <a:ext cx="836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rgbClr val="5B1400"/>
                </a:solidFill>
                <a:latin typeface="Georgia" panose="02040502050405020303" pitchFamily="18" charset="0"/>
              </a:defRPr>
            </a:lvl1pPr>
            <a:lvl2pPr marL="742950" indent="-285750" eaLnBrk="0" hangingPunct="0">
              <a:defRPr sz="2200">
                <a:solidFill>
                  <a:srgbClr val="5B1400"/>
                </a:solidFill>
                <a:latin typeface="Georgia" panose="02040502050405020303" pitchFamily="18" charset="0"/>
              </a:defRPr>
            </a:lvl2pPr>
            <a:lvl3pPr marL="1143000" indent="-228600" eaLnBrk="0" hangingPunct="0">
              <a:defRPr sz="2200">
                <a:solidFill>
                  <a:srgbClr val="5B1400"/>
                </a:solidFill>
                <a:latin typeface="Georgia" panose="02040502050405020303" pitchFamily="18" charset="0"/>
              </a:defRPr>
            </a:lvl3pPr>
            <a:lvl4pPr marL="1600200" indent="-228600" eaLnBrk="0" hangingPunct="0">
              <a:defRPr sz="2200">
                <a:solidFill>
                  <a:srgbClr val="5B1400"/>
                </a:solidFill>
                <a:latin typeface="Georgia" panose="02040502050405020303" pitchFamily="18" charset="0"/>
              </a:defRPr>
            </a:lvl4pPr>
            <a:lvl5pPr marL="2057400" indent="-228600" eaLnBrk="0" hangingPunct="0">
              <a:defRPr sz="2200">
                <a:solidFill>
                  <a:srgbClr val="5B1400"/>
                </a:solidFill>
                <a:latin typeface="Georgia" panose="02040502050405020303" pitchFamily="18" charset="0"/>
              </a:defRPr>
            </a:lvl5pPr>
            <a:lvl6pPr marL="25146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6pPr>
            <a:lvl7pPr marL="29718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7pPr>
            <a:lvl8pPr marL="34290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8pPr>
            <a:lvl9pPr marL="38862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9pPr>
          </a:lstStyle>
          <a:p>
            <a:pPr algn="l" eaLnBrk="1" hangingPunct="1">
              <a:lnSpc>
                <a:spcPct val="100000"/>
              </a:lnSpc>
              <a:spcBef>
                <a:spcPct val="0"/>
              </a:spcBef>
              <a:spcAft>
                <a:spcPct val="0"/>
              </a:spcAft>
              <a:buClrTx/>
              <a:buSzTx/>
              <a:buFontTx/>
              <a:buNone/>
            </a:pPr>
            <a:r>
              <a:rPr lang="en-US" altLang="en-US" sz="2400" b="1">
                <a:solidFill>
                  <a:schemeClr val="tx1"/>
                </a:solidFill>
                <a:latin typeface="Century Gothic" pitchFamily="34" charset="0"/>
              </a:rPr>
              <a:t>OH-</a:t>
            </a:r>
            <a:endParaRPr lang="en-US" altLang="en-US" sz="2400" b="1">
              <a:solidFill>
                <a:schemeClr val="tx1"/>
              </a:solidFill>
              <a:latin typeface="Century Gothic" pitchFamily="34" charset="0"/>
            </a:endParaRPr>
          </a:p>
        </p:txBody>
      </p:sp>
      <p:sp>
        <p:nvSpPr>
          <p:cNvPr id="8214" name="Text Box 31"/>
          <p:cNvSpPr txBox="1">
            <a:spLocks noChangeArrowheads="1"/>
          </p:cNvSpPr>
          <p:nvPr/>
        </p:nvSpPr>
        <p:spPr bwMode="auto">
          <a:xfrm>
            <a:off x="3735388" y="3397251"/>
            <a:ext cx="3981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rgbClr val="5B1400"/>
                </a:solidFill>
                <a:latin typeface="Georgia" panose="02040502050405020303" pitchFamily="18" charset="0"/>
              </a:defRPr>
            </a:lvl1pPr>
            <a:lvl2pPr marL="742950" indent="-285750" eaLnBrk="0" hangingPunct="0">
              <a:defRPr sz="2200">
                <a:solidFill>
                  <a:srgbClr val="5B1400"/>
                </a:solidFill>
                <a:latin typeface="Georgia" panose="02040502050405020303" pitchFamily="18" charset="0"/>
              </a:defRPr>
            </a:lvl2pPr>
            <a:lvl3pPr marL="1143000" indent="-228600" eaLnBrk="0" hangingPunct="0">
              <a:defRPr sz="2200">
                <a:solidFill>
                  <a:srgbClr val="5B1400"/>
                </a:solidFill>
                <a:latin typeface="Georgia" panose="02040502050405020303" pitchFamily="18" charset="0"/>
              </a:defRPr>
            </a:lvl3pPr>
            <a:lvl4pPr marL="1600200" indent="-228600" eaLnBrk="0" hangingPunct="0">
              <a:defRPr sz="2200">
                <a:solidFill>
                  <a:srgbClr val="5B1400"/>
                </a:solidFill>
                <a:latin typeface="Georgia" panose="02040502050405020303" pitchFamily="18" charset="0"/>
              </a:defRPr>
            </a:lvl4pPr>
            <a:lvl5pPr marL="2057400" indent="-228600" eaLnBrk="0" hangingPunct="0">
              <a:defRPr sz="2200">
                <a:solidFill>
                  <a:srgbClr val="5B1400"/>
                </a:solidFill>
                <a:latin typeface="Georgia" panose="02040502050405020303" pitchFamily="18" charset="0"/>
              </a:defRPr>
            </a:lvl5pPr>
            <a:lvl6pPr marL="25146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6pPr>
            <a:lvl7pPr marL="29718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7pPr>
            <a:lvl8pPr marL="34290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8pPr>
            <a:lvl9pPr marL="38862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9pPr>
          </a:lstStyle>
          <a:p>
            <a:pPr algn="l" eaLnBrk="1" hangingPunct="1">
              <a:lnSpc>
                <a:spcPct val="100000"/>
              </a:lnSpc>
              <a:spcBef>
                <a:spcPct val="0"/>
              </a:spcBef>
              <a:spcAft>
                <a:spcPct val="0"/>
              </a:spcAft>
              <a:buClrTx/>
              <a:buSzTx/>
              <a:buFontTx/>
              <a:buNone/>
            </a:pPr>
            <a:r>
              <a:rPr lang="en-US" altLang="en-US" sz="2000" b="1">
                <a:solidFill>
                  <a:srgbClr val="0099CC"/>
                </a:solidFill>
                <a:latin typeface="Century Gothic" pitchFamily="34" charset="0"/>
              </a:rPr>
              <a:t>            </a:t>
            </a:r>
            <a:r>
              <a:rPr lang="en-US" altLang="en-US" sz="2000" b="1">
                <a:solidFill>
                  <a:srgbClr val="006600"/>
                </a:solidFill>
                <a:latin typeface="Century Gothic" pitchFamily="34" charset="0"/>
              </a:rPr>
              <a:t>Hydroethanolic Extract0</a:t>
            </a:r>
            <a:endParaRPr lang="en-US" altLang="en-US" sz="2000" b="1">
              <a:solidFill>
                <a:srgbClr val="006600"/>
              </a:solidFill>
              <a:latin typeface="Century Gothic" pitchFamily="34" charset="0"/>
            </a:endParaRPr>
          </a:p>
        </p:txBody>
      </p:sp>
      <p:sp>
        <p:nvSpPr>
          <p:cNvPr id="8215" name="Text Box 32"/>
          <p:cNvSpPr txBox="1">
            <a:spLocks noChangeArrowheads="1"/>
          </p:cNvSpPr>
          <p:nvPr/>
        </p:nvSpPr>
        <p:spPr bwMode="auto">
          <a:xfrm>
            <a:off x="2286001" y="1143000"/>
            <a:ext cx="1565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rgbClr val="5B1400"/>
                </a:solidFill>
                <a:latin typeface="Georgia" panose="02040502050405020303" pitchFamily="18" charset="0"/>
              </a:defRPr>
            </a:lvl1pPr>
            <a:lvl2pPr marL="742950" indent="-285750" eaLnBrk="0" hangingPunct="0">
              <a:defRPr sz="2200">
                <a:solidFill>
                  <a:srgbClr val="5B1400"/>
                </a:solidFill>
                <a:latin typeface="Georgia" panose="02040502050405020303" pitchFamily="18" charset="0"/>
              </a:defRPr>
            </a:lvl2pPr>
            <a:lvl3pPr marL="1143000" indent="-228600" eaLnBrk="0" hangingPunct="0">
              <a:defRPr sz="2200">
                <a:solidFill>
                  <a:srgbClr val="5B1400"/>
                </a:solidFill>
                <a:latin typeface="Georgia" panose="02040502050405020303" pitchFamily="18" charset="0"/>
              </a:defRPr>
            </a:lvl3pPr>
            <a:lvl4pPr marL="1600200" indent="-228600" eaLnBrk="0" hangingPunct="0">
              <a:defRPr sz="2200">
                <a:solidFill>
                  <a:srgbClr val="5B1400"/>
                </a:solidFill>
                <a:latin typeface="Georgia" panose="02040502050405020303" pitchFamily="18" charset="0"/>
              </a:defRPr>
            </a:lvl4pPr>
            <a:lvl5pPr marL="2057400" indent="-228600" eaLnBrk="0" hangingPunct="0">
              <a:defRPr sz="2200">
                <a:solidFill>
                  <a:srgbClr val="5B1400"/>
                </a:solidFill>
                <a:latin typeface="Georgia" panose="02040502050405020303" pitchFamily="18" charset="0"/>
              </a:defRPr>
            </a:lvl5pPr>
            <a:lvl6pPr marL="25146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6pPr>
            <a:lvl7pPr marL="29718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7pPr>
            <a:lvl8pPr marL="34290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8pPr>
            <a:lvl9pPr marL="38862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9pPr>
          </a:lstStyle>
          <a:p>
            <a:pPr algn="l" eaLnBrk="1" hangingPunct="1">
              <a:lnSpc>
                <a:spcPct val="100000"/>
              </a:lnSpc>
              <a:spcBef>
                <a:spcPct val="0"/>
              </a:spcBef>
              <a:spcAft>
                <a:spcPct val="0"/>
              </a:spcAft>
              <a:buClrTx/>
              <a:buSzTx/>
              <a:buFontTx/>
              <a:buNone/>
            </a:pPr>
            <a:r>
              <a:rPr lang="en-US" altLang="en-US" sz="2400" b="1" dirty="0">
                <a:solidFill>
                  <a:srgbClr val="112914"/>
                </a:solidFill>
                <a:latin typeface="Century Gothic" pitchFamily="34" charset="0"/>
              </a:rPr>
              <a:t>POLAR </a:t>
            </a:r>
            <a:endParaRPr lang="en-US" altLang="en-US" sz="2400" b="1" dirty="0">
              <a:solidFill>
                <a:srgbClr val="112914"/>
              </a:solidFill>
              <a:latin typeface="Century Gothic" pitchFamily="34" charset="0"/>
            </a:endParaRPr>
          </a:p>
        </p:txBody>
      </p:sp>
      <p:sp>
        <p:nvSpPr>
          <p:cNvPr id="8216" name="Text Box 33"/>
          <p:cNvSpPr txBox="1">
            <a:spLocks noChangeArrowheads="1"/>
          </p:cNvSpPr>
          <p:nvPr/>
        </p:nvSpPr>
        <p:spPr bwMode="auto">
          <a:xfrm>
            <a:off x="7467601" y="1143000"/>
            <a:ext cx="2081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rgbClr val="5B1400"/>
                </a:solidFill>
                <a:latin typeface="Georgia" panose="02040502050405020303" pitchFamily="18" charset="0"/>
              </a:defRPr>
            </a:lvl1pPr>
            <a:lvl2pPr marL="742950" indent="-285750" eaLnBrk="0" hangingPunct="0">
              <a:defRPr sz="2200">
                <a:solidFill>
                  <a:srgbClr val="5B1400"/>
                </a:solidFill>
                <a:latin typeface="Georgia" panose="02040502050405020303" pitchFamily="18" charset="0"/>
              </a:defRPr>
            </a:lvl2pPr>
            <a:lvl3pPr marL="1143000" indent="-228600" eaLnBrk="0" hangingPunct="0">
              <a:defRPr sz="2200">
                <a:solidFill>
                  <a:srgbClr val="5B1400"/>
                </a:solidFill>
                <a:latin typeface="Georgia" panose="02040502050405020303" pitchFamily="18" charset="0"/>
              </a:defRPr>
            </a:lvl3pPr>
            <a:lvl4pPr marL="1600200" indent="-228600" eaLnBrk="0" hangingPunct="0">
              <a:defRPr sz="2200">
                <a:solidFill>
                  <a:srgbClr val="5B1400"/>
                </a:solidFill>
                <a:latin typeface="Georgia" panose="02040502050405020303" pitchFamily="18" charset="0"/>
              </a:defRPr>
            </a:lvl4pPr>
            <a:lvl5pPr marL="2057400" indent="-228600" eaLnBrk="0" hangingPunct="0">
              <a:defRPr sz="2200">
                <a:solidFill>
                  <a:srgbClr val="5B1400"/>
                </a:solidFill>
                <a:latin typeface="Georgia" panose="02040502050405020303" pitchFamily="18" charset="0"/>
              </a:defRPr>
            </a:lvl5pPr>
            <a:lvl6pPr marL="25146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6pPr>
            <a:lvl7pPr marL="29718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7pPr>
            <a:lvl8pPr marL="34290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8pPr>
            <a:lvl9pPr marL="38862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9pPr>
          </a:lstStyle>
          <a:p>
            <a:pPr algn="l">
              <a:lnSpc>
                <a:spcPct val="100000"/>
              </a:lnSpc>
              <a:spcBef>
                <a:spcPct val="0"/>
              </a:spcBef>
              <a:spcAft>
                <a:spcPct val="0"/>
              </a:spcAft>
              <a:buClrTx/>
              <a:buSzTx/>
              <a:buFontTx/>
              <a:buNone/>
            </a:pPr>
            <a:r>
              <a:rPr lang="en-US" altLang="en-US" sz="2400" b="1">
                <a:solidFill>
                  <a:srgbClr val="112914"/>
                </a:solidFill>
                <a:latin typeface="Century Gothic" pitchFamily="34" charset="0"/>
              </a:rPr>
              <a:t>NON  POLAR</a:t>
            </a:r>
            <a:endParaRPr lang="en-US" altLang="en-US" sz="2400" b="1">
              <a:solidFill>
                <a:srgbClr val="112914"/>
              </a:solidFill>
              <a:latin typeface="Century Gothic" pitchFamily="34" charset="0"/>
            </a:endParaRPr>
          </a:p>
        </p:txBody>
      </p:sp>
      <p:sp>
        <p:nvSpPr>
          <p:cNvPr id="8217" name="Text Box 56"/>
          <p:cNvSpPr txBox="1">
            <a:spLocks noChangeArrowheads="1"/>
          </p:cNvSpPr>
          <p:nvPr/>
        </p:nvSpPr>
        <p:spPr bwMode="auto">
          <a:xfrm>
            <a:off x="8077200" y="33528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rgbClr val="5B1400"/>
                </a:solidFill>
                <a:latin typeface="Georgia" panose="02040502050405020303" pitchFamily="18" charset="0"/>
              </a:defRPr>
            </a:lvl1pPr>
            <a:lvl2pPr marL="742950" indent="-285750" eaLnBrk="0" hangingPunct="0">
              <a:defRPr sz="2200">
                <a:solidFill>
                  <a:srgbClr val="5B1400"/>
                </a:solidFill>
                <a:latin typeface="Georgia" panose="02040502050405020303" pitchFamily="18" charset="0"/>
              </a:defRPr>
            </a:lvl2pPr>
            <a:lvl3pPr marL="1143000" indent="-228600" eaLnBrk="0" hangingPunct="0">
              <a:defRPr sz="2200">
                <a:solidFill>
                  <a:srgbClr val="5B1400"/>
                </a:solidFill>
                <a:latin typeface="Georgia" panose="02040502050405020303" pitchFamily="18" charset="0"/>
              </a:defRPr>
            </a:lvl3pPr>
            <a:lvl4pPr marL="1600200" indent="-228600" eaLnBrk="0" hangingPunct="0">
              <a:defRPr sz="2200">
                <a:solidFill>
                  <a:srgbClr val="5B1400"/>
                </a:solidFill>
                <a:latin typeface="Georgia" panose="02040502050405020303" pitchFamily="18" charset="0"/>
              </a:defRPr>
            </a:lvl4pPr>
            <a:lvl5pPr marL="2057400" indent="-228600" eaLnBrk="0" hangingPunct="0">
              <a:defRPr sz="2200">
                <a:solidFill>
                  <a:srgbClr val="5B1400"/>
                </a:solidFill>
                <a:latin typeface="Georgia" panose="02040502050405020303" pitchFamily="18" charset="0"/>
              </a:defRPr>
            </a:lvl5pPr>
            <a:lvl6pPr marL="25146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6pPr>
            <a:lvl7pPr marL="29718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7pPr>
            <a:lvl8pPr marL="34290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8pPr>
            <a:lvl9pPr marL="38862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9pPr>
          </a:lstStyle>
          <a:p>
            <a:pPr algn="l" eaLnBrk="1" hangingPunct="1">
              <a:lnSpc>
                <a:spcPct val="100000"/>
              </a:lnSpc>
              <a:spcBef>
                <a:spcPct val="0"/>
              </a:spcBef>
              <a:spcAft>
                <a:spcPct val="0"/>
              </a:spcAft>
              <a:buClrTx/>
              <a:buSzTx/>
              <a:buFontTx/>
              <a:buNone/>
            </a:pPr>
            <a:r>
              <a:rPr lang="en-US" altLang="en-US" sz="2400" b="1">
                <a:solidFill>
                  <a:schemeClr val="tx1"/>
                </a:solidFill>
                <a:latin typeface="Century Gothic" pitchFamily="34" charset="0"/>
              </a:rPr>
              <a:t>CH3</a:t>
            </a:r>
            <a:endParaRPr lang="en-US" altLang="en-US" sz="2400" b="1">
              <a:solidFill>
                <a:schemeClr val="tx1"/>
              </a:solidFill>
              <a:latin typeface="Century Gothic" pitchFamily="34" charset="0"/>
            </a:endParaRPr>
          </a:p>
        </p:txBody>
      </p:sp>
      <p:sp>
        <p:nvSpPr>
          <p:cNvPr id="8218" name="Text Box 57"/>
          <p:cNvSpPr txBox="1">
            <a:spLocks noChangeArrowheads="1"/>
          </p:cNvSpPr>
          <p:nvPr/>
        </p:nvSpPr>
        <p:spPr bwMode="auto">
          <a:xfrm>
            <a:off x="8077200" y="50292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rgbClr val="5B1400"/>
                </a:solidFill>
                <a:latin typeface="Georgia" panose="02040502050405020303" pitchFamily="18" charset="0"/>
              </a:defRPr>
            </a:lvl1pPr>
            <a:lvl2pPr marL="742950" indent="-285750" eaLnBrk="0" hangingPunct="0">
              <a:defRPr sz="2200">
                <a:solidFill>
                  <a:srgbClr val="5B1400"/>
                </a:solidFill>
                <a:latin typeface="Georgia" panose="02040502050405020303" pitchFamily="18" charset="0"/>
              </a:defRPr>
            </a:lvl2pPr>
            <a:lvl3pPr marL="1143000" indent="-228600" eaLnBrk="0" hangingPunct="0">
              <a:defRPr sz="2200">
                <a:solidFill>
                  <a:srgbClr val="5B1400"/>
                </a:solidFill>
                <a:latin typeface="Georgia" panose="02040502050405020303" pitchFamily="18" charset="0"/>
              </a:defRPr>
            </a:lvl3pPr>
            <a:lvl4pPr marL="1600200" indent="-228600" eaLnBrk="0" hangingPunct="0">
              <a:defRPr sz="2200">
                <a:solidFill>
                  <a:srgbClr val="5B1400"/>
                </a:solidFill>
                <a:latin typeface="Georgia" panose="02040502050405020303" pitchFamily="18" charset="0"/>
              </a:defRPr>
            </a:lvl4pPr>
            <a:lvl5pPr marL="2057400" indent="-228600" eaLnBrk="0" hangingPunct="0">
              <a:defRPr sz="2200">
                <a:solidFill>
                  <a:srgbClr val="5B1400"/>
                </a:solidFill>
                <a:latin typeface="Georgia" panose="02040502050405020303" pitchFamily="18" charset="0"/>
              </a:defRPr>
            </a:lvl5pPr>
            <a:lvl6pPr marL="25146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6pPr>
            <a:lvl7pPr marL="29718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7pPr>
            <a:lvl8pPr marL="34290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8pPr>
            <a:lvl9pPr marL="38862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9pPr>
          </a:lstStyle>
          <a:p>
            <a:pPr algn="l" eaLnBrk="1" hangingPunct="1">
              <a:lnSpc>
                <a:spcPct val="100000"/>
              </a:lnSpc>
              <a:spcBef>
                <a:spcPct val="0"/>
              </a:spcBef>
              <a:spcAft>
                <a:spcPct val="0"/>
              </a:spcAft>
              <a:buClrTx/>
              <a:buSzTx/>
              <a:buFontTx/>
              <a:buNone/>
            </a:pPr>
            <a:r>
              <a:rPr lang="en-US" altLang="en-US" sz="2400" b="1">
                <a:solidFill>
                  <a:schemeClr val="tx1"/>
                </a:solidFill>
                <a:latin typeface="Century Gothic" pitchFamily="34" charset="0"/>
              </a:rPr>
              <a:t>CH3</a:t>
            </a:r>
            <a:endParaRPr lang="en-US" altLang="en-US" sz="2400" b="1">
              <a:solidFill>
                <a:schemeClr val="tx1"/>
              </a:solidFill>
              <a:latin typeface="Century Gothic" pitchFamily="34" charset="0"/>
            </a:endParaRPr>
          </a:p>
        </p:txBody>
      </p:sp>
      <p:graphicFrame>
        <p:nvGraphicFramePr>
          <p:cNvPr id="8194" name="Object 62"/>
          <p:cNvGraphicFramePr>
            <a:graphicFrameLocks noGrp="1" noChangeAspect="1"/>
          </p:cNvGraphicFramePr>
          <p:nvPr/>
        </p:nvGraphicFramePr>
        <p:xfrm>
          <a:off x="0" y="132272"/>
          <a:ext cx="747713" cy="381000"/>
        </p:xfrm>
        <a:graphic>
          <a:graphicData uri="http://schemas.openxmlformats.org/presentationml/2006/ole">
            <mc:AlternateContent xmlns:mc="http://schemas.openxmlformats.org/markup-compatibility/2006">
              <mc:Choice xmlns:v="urn:schemas-microsoft-com:vml" Requires="v">
                <p:oleObj spid="_x0000_s17453" name="CorelDRAW" r:id="rId3" imgW="1334770" imgH="683260" progId="">
                  <p:embed/>
                </p:oleObj>
              </mc:Choice>
              <mc:Fallback>
                <p:oleObj name="CorelDRAW" r:id="rId3" imgW="1334770" imgH="683260" progId="">
                  <p:embed/>
                  <p:pic>
                    <p:nvPicPr>
                      <p:cNvPr id="0" name="Picture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2272"/>
                        <a:ext cx="74771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 name="Slide Number Placeholder 26"/>
          <p:cNvSpPr>
            <a:spLocks noGrp="1"/>
          </p:cNvSpPr>
          <p:nvPr>
            <p:ph type="sldNum" sz="quarter" idx="12"/>
          </p:nvPr>
        </p:nvSpPr>
        <p:spPr/>
        <p:txBody>
          <a:bodyPr/>
          <a:lstStyle/>
          <a:p>
            <a:fld id="{68F0AF7D-F68C-4D22-A745-0F26DB58E409}" type="slidenum">
              <a:rPr lang="en-IN" smtClean="0"/>
            </a:fld>
            <a:endParaRPr lang="en-IN"/>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2" descr="grad"/>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3" descr="cur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2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Rectangle 5"/>
          <p:cNvSpPr>
            <a:spLocks noChangeArrowheads="1"/>
          </p:cNvSpPr>
          <p:nvPr/>
        </p:nvSpPr>
        <p:spPr bwMode="auto">
          <a:xfrm>
            <a:off x="3200400" y="112143"/>
            <a:ext cx="772926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200">
                <a:solidFill>
                  <a:srgbClr val="5B1400"/>
                </a:solidFill>
                <a:latin typeface="Georgia" panose="02040502050405020303" pitchFamily="18" charset="0"/>
              </a:defRPr>
            </a:lvl1pPr>
            <a:lvl2pPr marL="742950" indent="-285750" eaLnBrk="0" hangingPunct="0">
              <a:defRPr sz="2200">
                <a:solidFill>
                  <a:srgbClr val="5B1400"/>
                </a:solidFill>
                <a:latin typeface="Georgia" panose="02040502050405020303" pitchFamily="18" charset="0"/>
              </a:defRPr>
            </a:lvl2pPr>
            <a:lvl3pPr marL="1143000" indent="-228600" eaLnBrk="0" hangingPunct="0">
              <a:defRPr sz="2200">
                <a:solidFill>
                  <a:srgbClr val="5B1400"/>
                </a:solidFill>
                <a:latin typeface="Georgia" panose="02040502050405020303" pitchFamily="18" charset="0"/>
              </a:defRPr>
            </a:lvl3pPr>
            <a:lvl4pPr marL="1600200" indent="-228600" eaLnBrk="0" hangingPunct="0">
              <a:defRPr sz="2200">
                <a:solidFill>
                  <a:srgbClr val="5B1400"/>
                </a:solidFill>
                <a:latin typeface="Georgia" panose="02040502050405020303" pitchFamily="18" charset="0"/>
              </a:defRPr>
            </a:lvl4pPr>
            <a:lvl5pPr marL="2057400" indent="-228600" eaLnBrk="0" hangingPunct="0">
              <a:defRPr sz="2200">
                <a:solidFill>
                  <a:srgbClr val="5B1400"/>
                </a:solidFill>
                <a:latin typeface="Georgia" panose="02040502050405020303" pitchFamily="18" charset="0"/>
              </a:defRPr>
            </a:lvl5pPr>
            <a:lvl6pPr marL="25146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6pPr>
            <a:lvl7pPr marL="29718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7pPr>
            <a:lvl8pPr marL="34290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8pPr>
            <a:lvl9pPr marL="38862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9pPr>
          </a:lstStyle>
          <a:p>
            <a:pPr eaLnBrk="1" hangingPunct="1"/>
            <a:r>
              <a:rPr lang="en-US" altLang="en-US" sz="2400" b="1" dirty="0">
                <a:solidFill>
                  <a:schemeClr val="tx1"/>
                </a:solidFill>
                <a:latin typeface="Century Gothic" pitchFamily="34" charset="0"/>
              </a:rPr>
              <a:t>Neem leaf extract Comparison of HPLC profiles</a:t>
            </a:r>
            <a:endParaRPr lang="en-US" altLang="en-US" sz="2400" b="1" dirty="0">
              <a:solidFill>
                <a:schemeClr val="tx1"/>
              </a:solidFill>
              <a:latin typeface="Century Gothic" pitchFamily="34" charset="0"/>
            </a:endParaRPr>
          </a:p>
          <a:p>
            <a:pPr eaLnBrk="1" hangingPunct="1">
              <a:buFont typeface="Wingdings" panose="05000000000000000000" pitchFamily="2" charset="2"/>
              <a:buNone/>
            </a:pPr>
            <a:endParaRPr lang="en-US" altLang="en-US" sz="2400" b="1" dirty="0">
              <a:solidFill>
                <a:schemeClr val="tx1"/>
              </a:solidFill>
              <a:latin typeface="Century Gothic" pitchFamily="34" charset="0"/>
            </a:endParaRPr>
          </a:p>
        </p:txBody>
      </p:sp>
      <p:pic>
        <p:nvPicPr>
          <p:cNvPr id="9223" name="Picture 6" descr="newneemcomb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23" y="1173192"/>
            <a:ext cx="10179225" cy="5400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218" name="Object 9"/>
          <p:cNvGraphicFramePr>
            <a:graphicFrameLocks noGrp="1" noChangeAspect="1"/>
          </p:cNvGraphicFramePr>
          <p:nvPr/>
        </p:nvGraphicFramePr>
        <p:xfrm>
          <a:off x="0" y="123645"/>
          <a:ext cx="747713" cy="381000"/>
        </p:xfrm>
        <a:graphic>
          <a:graphicData uri="http://schemas.openxmlformats.org/presentationml/2006/ole">
            <mc:AlternateContent xmlns:mc="http://schemas.openxmlformats.org/markup-compatibility/2006">
              <mc:Choice xmlns:v="urn:schemas-microsoft-com:vml" Requires="v">
                <p:oleObj spid="_x0000_s18477" name="CorelDRAW" r:id="rId4" imgW="1334770" imgH="683260" progId="">
                  <p:embed/>
                </p:oleObj>
              </mc:Choice>
              <mc:Fallback>
                <p:oleObj name="CorelDRAW" r:id="rId4" imgW="1334770" imgH="683260" progId="">
                  <p:embed/>
                  <p:pic>
                    <p:nvPicPr>
                      <p:cNvPr id="0" name="Picture 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3645"/>
                        <a:ext cx="74771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Slide Number Placeholder 6"/>
          <p:cNvSpPr>
            <a:spLocks noGrp="1"/>
          </p:cNvSpPr>
          <p:nvPr>
            <p:ph type="sldNum" sz="quarter" idx="12"/>
          </p:nvPr>
        </p:nvSpPr>
        <p:spPr/>
        <p:txBody>
          <a:bodyPr/>
          <a:lstStyle/>
          <a:p>
            <a:fld id="{68F0AF7D-F68C-4D22-A745-0F26DB58E409}" type="slidenum">
              <a:rPr lang="en-IN" smtClean="0"/>
            </a:fld>
            <a:endParaRPr lang="en-IN"/>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grad"/>
          <p:cNvPicPr>
            <a:picLocks noChangeAspect="1" noChangeArrowheads="1"/>
          </p:cNvPicPr>
          <p:nvPr/>
        </p:nvPicPr>
        <p:blipFill>
          <a:blip r:embed="rId1" cstate="print"/>
          <a:srcRect/>
          <a:stretch>
            <a:fillRect/>
          </a:stretch>
        </p:blipFill>
        <p:spPr bwMode="auto">
          <a:xfrm>
            <a:off x="380999" y="0"/>
            <a:ext cx="11811001" cy="609600"/>
          </a:xfrm>
          <a:prstGeom prst="rect">
            <a:avLst/>
          </a:prstGeom>
          <a:noFill/>
          <a:ln w="9525">
            <a:noFill/>
            <a:miter lim="800000"/>
            <a:headEnd/>
            <a:tailEnd/>
          </a:ln>
        </p:spPr>
      </p:pic>
      <p:pic>
        <p:nvPicPr>
          <p:cNvPr id="27652" name="Picture 4" descr="DSC_4003"/>
          <p:cNvPicPr>
            <a:picLocks noChangeAspect="1" noChangeArrowheads="1"/>
          </p:cNvPicPr>
          <p:nvPr/>
        </p:nvPicPr>
        <p:blipFill>
          <a:blip r:embed="rId2" cstate="print"/>
          <a:srcRect/>
          <a:stretch>
            <a:fillRect/>
          </a:stretch>
        </p:blipFill>
        <p:spPr bwMode="auto">
          <a:xfrm>
            <a:off x="1111371" y="812319"/>
            <a:ext cx="4435414" cy="2949015"/>
          </a:xfrm>
          <a:prstGeom prst="rect">
            <a:avLst/>
          </a:prstGeom>
          <a:noFill/>
          <a:ln w="9525">
            <a:noFill/>
            <a:miter lim="800000"/>
            <a:headEnd/>
            <a:tailEnd/>
          </a:ln>
        </p:spPr>
      </p:pic>
      <p:pic>
        <p:nvPicPr>
          <p:cNvPr id="27653" name="Picture 4" descr="IMG_6745"/>
          <p:cNvPicPr>
            <a:picLocks noChangeAspect="1" noChangeArrowheads="1"/>
          </p:cNvPicPr>
          <p:nvPr/>
        </p:nvPicPr>
        <p:blipFill>
          <a:blip r:embed="rId3" cstate="print"/>
          <a:srcRect l="13194" t="15741"/>
          <a:stretch>
            <a:fillRect/>
          </a:stretch>
        </p:blipFill>
        <p:spPr bwMode="auto">
          <a:xfrm>
            <a:off x="1104181" y="3810001"/>
            <a:ext cx="4451230" cy="2507626"/>
          </a:xfrm>
          <a:prstGeom prst="rect">
            <a:avLst/>
          </a:prstGeom>
          <a:noFill/>
          <a:ln w="9525">
            <a:noFill/>
            <a:miter lim="800000"/>
            <a:headEnd/>
            <a:tailEnd/>
          </a:ln>
        </p:spPr>
      </p:pic>
      <p:pic>
        <p:nvPicPr>
          <p:cNvPr id="27654" name="Picture 4" descr="IMG_6734"/>
          <p:cNvPicPr>
            <a:picLocks noChangeAspect="1" noChangeArrowheads="1"/>
          </p:cNvPicPr>
          <p:nvPr/>
        </p:nvPicPr>
        <p:blipFill>
          <a:blip r:embed="rId4" cstate="print"/>
          <a:srcRect l="9259" t="13194" r="11111" b="6944"/>
          <a:stretch>
            <a:fillRect/>
          </a:stretch>
        </p:blipFill>
        <p:spPr bwMode="auto">
          <a:xfrm>
            <a:off x="6383548" y="3930771"/>
            <a:ext cx="3916392" cy="2359025"/>
          </a:xfrm>
          <a:prstGeom prst="rect">
            <a:avLst/>
          </a:prstGeom>
          <a:noFill/>
          <a:ln w="9525">
            <a:noFill/>
            <a:miter lim="800000"/>
            <a:headEnd/>
            <a:tailEnd/>
          </a:ln>
        </p:spPr>
      </p:pic>
      <p:pic>
        <p:nvPicPr>
          <p:cNvPr id="27655" name="Picture 2" descr="F:\PHOTOES\TURMERIC FIELD PHOTO\IMG-20141129-WA0041.jpg"/>
          <p:cNvPicPr>
            <a:picLocks noChangeAspect="1" noChangeArrowheads="1"/>
          </p:cNvPicPr>
          <p:nvPr/>
        </p:nvPicPr>
        <p:blipFill>
          <a:blip r:embed="rId5" cstate="print"/>
          <a:srcRect/>
          <a:stretch>
            <a:fillRect/>
          </a:stretch>
        </p:blipFill>
        <p:spPr bwMode="auto">
          <a:xfrm>
            <a:off x="6367731" y="674011"/>
            <a:ext cx="3966713" cy="3173370"/>
          </a:xfrm>
          <a:prstGeom prst="rect">
            <a:avLst/>
          </a:prstGeom>
          <a:noFill/>
          <a:ln w="9525">
            <a:noFill/>
            <a:miter lim="800000"/>
            <a:headEnd/>
            <a:tailEnd/>
          </a:ln>
        </p:spPr>
      </p:pic>
      <p:sp>
        <p:nvSpPr>
          <p:cNvPr id="27657" name="Rectangle 2"/>
          <p:cNvSpPr>
            <a:spLocks noGrp="1" noChangeArrowheads="1"/>
          </p:cNvSpPr>
          <p:nvPr>
            <p:ph type="title"/>
          </p:nvPr>
        </p:nvSpPr>
        <p:spPr>
          <a:xfrm>
            <a:off x="1233578" y="6400800"/>
            <a:ext cx="9782354" cy="457200"/>
          </a:xfrm>
        </p:spPr>
        <p:txBody>
          <a:bodyPr>
            <a:normAutofit fontScale="90000"/>
          </a:bodyPr>
          <a:lstStyle/>
          <a:p>
            <a:pPr eaLnBrk="1" hangingPunct="1"/>
            <a:r>
              <a:rPr lang="en-US" sz="1400" dirty="0">
                <a:solidFill>
                  <a:srgbClr val="090807"/>
                </a:solidFill>
                <a:latin typeface="Verdana" panose="020B0604030504040204" pitchFamily="34" charset="0"/>
                <a:ea typeface="Verdana" panose="020B0604030504040204" pitchFamily="34" charset="0"/>
                <a:cs typeface="Verdana" panose="020B0604030504040204" pitchFamily="34" charset="0"/>
              </a:rPr>
              <a:t>We have our own 50 acres of organic farms &amp; about 150 acres of contracted farms which are certified organic by </a:t>
            </a:r>
            <a:r>
              <a:rPr lang="en-US" sz="1400" dirty="0" err="1">
                <a:solidFill>
                  <a:srgbClr val="090807"/>
                </a:solidFill>
                <a:latin typeface="Verdana" panose="020B0604030504040204" pitchFamily="34" charset="0"/>
                <a:ea typeface="Verdana" panose="020B0604030504040204" pitchFamily="34" charset="0"/>
                <a:cs typeface="Verdana" panose="020B0604030504040204" pitchFamily="34" charset="0"/>
              </a:rPr>
              <a:t>EcoCert</a:t>
            </a:r>
            <a:endParaRPr lang="en-US" sz="1400" dirty="0">
              <a:solidFill>
                <a:srgbClr val="090807"/>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Rectangle 2"/>
          <p:cNvSpPr txBox="1">
            <a:spLocks noChangeArrowheads="1"/>
          </p:cNvSpPr>
          <p:nvPr/>
        </p:nvSpPr>
        <p:spPr bwMode="auto">
          <a:xfrm>
            <a:off x="1981200" y="304800"/>
            <a:ext cx="8382000" cy="457200"/>
          </a:xfrm>
          <a:prstGeom prst="rect">
            <a:avLst/>
          </a:prstGeom>
          <a:noFill/>
          <a:ln w="9525">
            <a:noFill/>
            <a:miter lim="800000"/>
          </a:ln>
        </p:spPr>
        <p:txBody>
          <a:bodyPr anchor="b"/>
          <a:lstStyle/>
          <a:p>
            <a:pPr algn="ctr">
              <a:lnSpc>
                <a:spcPct val="100000"/>
              </a:lnSpc>
              <a:spcBef>
                <a:spcPct val="0"/>
              </a:spcBef>
              <a:spcAft>
                <a:spcPct val="0"/>
              </a:spcAft>
              <a:buClrTx/>
              <a:buSzTx/>
              <a:buFontTx/>
              <a:buNone/>
              <a:defRPr/>
            </a:pPr>
            <a:r>
              <a:rPr lang="en-US" sz="1400" b="1" kern="0" dirty="0">
                <a:solidFill>
                  <a:srgbClr val="341031"/>
                </a:solidFill>
                <a:latin typeface="Verdana" panose="020B0604030504040204" pitchFamily="34" charset="0"/>
                <a:ea typeface="Verdana" panose="020B0604030504040204" pitchFamily="34" charset="0"/>
                <a:cs typeface="Verdana" panose="020B0604030504040204" pitchFamily="34" charset="0"/>
              </a:rPr>
              <a:t> </a:t>
            </a:r>
            <a:endParaRPr lang="en-US" sz="1400" b="1" kern="0" dirty="0">
              <a:solidFill>
                <a:srgbClr val="341031"/>
              </a:solidFill>
              <a:latin typeface="Verdana" panose="020B0604030504040204" pitchFamily="34" charset="0"/>
              <a:ea typeface="Verdana" panose="020B0604030504040204" pitchFamily="34" charset="0"/>
              <a:cs typeface="Verdana" panose="020B0604030504040204" pitchFamily="34" charset="0"/>
            </a:endParaRPr>
          </a:p>
        </p:txBody>
      </p:sp>
      <p:sp>
        <p:nvSpPr>
          <p:cNvPr id="27659" name="Rectangle 11"/>
          <p:cNvSpPr>
            <a:spLocks noChangeArrowheads="1"/>
          </p:cNvSpPr>
          <p:nvPr/>
        </p:nvSpPr>
        <p:spPr bwMode="auto">
          <a:xfrm>
            <a:off x="664235" y="103517"/>
            <a:ext cx="11381116" cy="400110"/>
          </a:xfrm>
          <a:prstGeom prst="rect">
            <a:avLst/>
          </a:prstGeom>
          <a:noFill/>
          <a:ln w="9525">
            <a:noFill/>
            <a:miter lim="800000"/>
          </a:ln>
        </p:spPr>
        <p:txBody>
          <a:bodyPr wrap="square">
            <a:spAutoFit/>
          </a:bodyPr>
          <a:lstStyle/>
          <a:p>
            <a:pPr algn="ctr">
              <a:buFont typeface="Wingdings" panose="05000000000000000000" pitchFamily="2" charset="2"/>
              <a:buNone/>
            </a:pPr>
            <a:r>
              <a:rPr lang="en-US" sz="2000" b="1" dirty="0">
                <a:solidFill>
                  <a:srgbClr val="000000"/>
                </a:solidFill>
                <a:latin typeface="Century Gothic" pitchFamily="34" charset="0"/>
                <a:ea typeface="Verdana" panose="020B0604030504040204" pitchFamily="34" charset="0"/>
                <a:cs typeface="Verdana" panose="020B0604030504040204" pitchFamily="34" charset="0"/>
              </a:rPr>
              <a:t>Our commitment includes educating farmers in organic &amp; biodynamic agriculture</a:t>
            </a:r>
            <a:endParaRPr lang="en-US" sz="2000" dirty="0">
              <a:solidFill>
                <a:srgbClr val="000000"/>
              </a:solidFill>
              <a:latin typeface="Century Gothic" pitchFamily="34" charset="0"/>
            </a:endParaRPr>
          </a:p>
        </p:txBody>
      </p:sp>
      <p:pic>
        <p:nvPicPr>
          <p:cNvPr id="13" name="Picture 5" descr="curve"/>
          <p:cNvPicPr>
            <a:picLocks noChangeAspect="1" noChangeArrowheads="1"/>
          </p:cNvPicPr>
          <p:nvPr/>
        </p:nvPicPr>
        <p:blipFill>
          <a:blip r:embed="rId6" cstate="print"/>
          <a:srcRect/>
          <a:stretch>
            <a:fillRect/>
          </a:stretch>
        </p:blipFill>
        <p:spPr bwMode="auto">
          <a:xfrm>
            <a:off x="0" y="0"/>
            <a:ext cx="892175" cy="6858000"/>
          </a:xfrm>
          <a:prstGeom prst="rect">
            <a:avLst/>
          </a:prstGeom>
          <a:noFill/>
          <a:ln w="9525">
            <a:noFill/>
            <a:miter lim="800000"/>
            <a:headEnd/>
            <a:tailEnd/>
          </a:ln>
        </p:spPr>
      </p:pic>
      <p:graphicFrame>
        <p:nvGraphicFramePr>
          <p:cNvPr id="14" name="Object 3"/>
          <p:cNvGraphicFramePr>
            <a:graphicFrameLocks noGrp="1" noChangeAspect="1"/>
          </p:cNvGraphicFramePr>
          <p:nvPr/>
        </p:nvGraphicFramePr>
        <p:xfrm>
          <a:off x="0" y="158151"/>
          <a:ext cx="747713" cy="381000"/>
        </p:xfrm>
        <a:graphic>
          <a:graphicData uri="http://schemas.openxmlformats.org/presentationml/2006/ole">
            <mc:AlternateContent xmlns:mc="http://schemas.openxmlformats.org/markup-compatibility/2006">
              <mc:Choice xmlns:v="urn:schemas-microsoft-com:vml" Requires="v">
                <p:oleObj spid="_x0000_s96299" name="CorelDRAW" r:id="rId7" imgW="1334770" imgH="683260" progId="">
                  <p:embed/>
                </p:oleObj>
              </mc:Choice>
              <mc:Fallback>
                <p:oleObj name="CorelDRAW" r:id="rId7" imgW="1334770" imgH="683260" progId="">
                  <p:embed/>
                  <p:pic>
                    <p:nvPicPr>
                      <p:cNvPr id="0" name="Picture 2"/>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58151"/>
                        <a:ext cx="747713"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Slide Number Placeholder 14"/>
          <p:cNvSpPr>
            <a:spLocks noGrp="1"/>
          </p:cNvSpPr>
          <p:nvPr>
            <p:ph type="sldNum" sz="quarter" idx="12"/>
          </p:nvPr>
        </p:nvSpPr>
        <p:spPr/>
        <p:txBody>
          <a:bodyPr/>
          <a:lstStyle/>
          <a:p>
            <a:fld id="{68F0AF7D-F68C-4D22-A745-0F26DB58E409}" type="slidenum">
              <a:rPr lang="en-IN" smtClean="0"/>
            </a:fld>
            <a:endParaRPr lang="en-IN"/>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36" descr="grad"/>
          <p:cNvPicPr>
            <a:picLocks noChangeAspect="1" noChangeArrowheads="1"/>
          </p:cNvPicPr>
          <p:nvPr/>
        </p:nvPicPr>
        <p:blipFill>
          <a:blip r:embed="rId1" cstate="print"/>
          <a:srcRect/>
          <a:stretch>
            <a:fillRect/>
          </a:stretch>
        </p:blipFill>
        <p:spPr bwMode="auto">
          <a:xfrm>
            <a:off x="20986" y="0"/>
            <a:ext cx="12150028" cy="609600"/>
          </a:xfrm>
          <a:prstGeom prst="rect">
            <a:avLst/>
          </a:prstGeom>
          <a:noFill/>
          <a:ln w="9525">
            <a:noFill/>
            <a:miter lim="800000"/>
            <a:headEnd/>
            <a:tailEnd/>
          </a:ln>
        </p:spPr>
      </p:pic>
      <p:pic>
        <p:nvPicPr>
          <p:cNvPr id="5" name="Picture 1037" descr="curve"/>
          <p:cNvPicPr>
            <a:picLocks noChangeAspect="1" noChangeArrowheads="1"/>
          </p:cNvPicPr>
          <p:nvPr/>
        </p:nvPicPr>
        <p:blipFill>
          <a:blip r:embed="rId2" cstate="print"/>
          <a:srcRect/>
          <a:stretch>
            <a:fillRect/>
          </a:stretch>
        </p:blipFill>
        <p:spPr bwMode="auto">
          <a:xfrm>
            <a:off x="0" y="0"/>
            <a:ext cx="892175" cy="6858000"/>
          </a:xfrm>
          <a:prstGeom prst="rect">
            <a:avLst/>
          </a:prstGeom>
          <a:noFill/>
          <a:ln w="9525">
            <a:noFill/>
            <a:miter lim="800000"/>
            <a:headEnd/>
            <a:tailEnd/>
          </a:ln>
        </p:spPr>
      </p:pic>
      <p:graphicFrame>
        <p:nvGraphicFramePr>
          <p:cNvPr id="6" name="Object 9"/>
          <p:cNvGraphicFramePr>
            <a:graphicFrameLocks noGrp="1" noChangeAspect="1"/>
          </p:cNvGraphicFramePr>
          <p:nvPr/>
        </p:nvGraphicFramePr>
        <p:xfrm>
          <a:off x="41972" y="77372"/>
          <a:ext cx="747712" cy="381000"/>
        </p:xfrm>
        <a:graphic>
          <a:graphicData uri="http://schemas.openxmlformats.org/presentationml/2006/ole">
            <mc:AlternateContent xmlns:mc="http://schemas.openxmlformats.org/markup-compatibility/2006">
              <mc:Choice xmlns:v="urn:schemas-microsoft-com:vml" Requires="v">
                <p:oleObj spid="_x0000_s11311" name="CorelDRAW" r:id="rId3" imgW="1334770" imgH="683260" progId="">
                  <p:embed/>
                </p:oleObj>
              </mc:Choice>
              <mc:Fallback>
                <p:oleObj name="CorelDRAW" r:id="rId3" imgW="1334770" imgH="683260" progId="">
                  <p:embed/>
                  <p:pic>
                    <p:nvPicPr>
                      <p:cNvPr id="0" name="Picture 6"/>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72" y="77372"/>
                        <a:ext cx="747712"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itle 1"/>
          <p:cNvSpPr>
            <a:spLocks noGrp="1"/>
          </p:cNvSpPr>
          <p:nvPr>
            <p:ph type="title"/>
          </p:nvPr>
        </p:nvSpPr>
        <p:spPr>
          <a:xfrm>
            <a:off x="872706" y="0"/>
            <a:ext cx="8229600" cy="609600"/>
          </a:xfrm>
        </p:spPr>
        <p:txBody>
          <a:bodyPr>
            <a:normAutofit/>
          </a:bodyPr>
          <a:lstStyle/>
          <a:p>
            <a:r>
              <a:rPr lang="en-IN" sz="3200" b="1" dirty="0">
                <a:latin typeface="+mn-lt"/>
              </a:rPr>
              <a:t>Antioxidant &amp; Anti-Inflammatory activity</a:t>
            </a:r>
            <a:endParaRPr lang="en-IN" sz="3200" b="1" dirty="0">
              <a:latin typeface="+mn-lt"/>
            </a:endParaRPr>
          </a:p>
        </p:txBody>
      </p:sp>
      <p:graphicFrame>
        <p:nvGraphicFramePr>
          <p:cNvPr id="7" name="Content Placeholder 6"/>
          <p:cNvGraphicFramePr>
            <a:graphicFrameLocks noGrp="1"/>
          </p:cNvGraphicFramePr>
          <p:nvPr>
            <p:ph idx="1"/>
          </p:nvPr>
        </p:nvGraphicFramePr>
        <p:xfrm>
          <a:off x="1118487" y="876300"/>
          <a:ext cx="10826214" cy="5715000"/>
        </p:xfrm>
        <a:graphic>
          <a:graphicData uri="http://schemas.openxmlformats.org/drawingml/2006/table">
            <a:tbl>
              <a:tblPr firstRow="1" bandRow="1">
                <a:tableStyleId>{D7AC3CCA-C797-4891-BE02-D94E43425B78}</a:tableStyleId>
              </a:tblPr>
              <a:tblGrid>
                <a:gridCol w="1804369"/>
                <a:gridCol w="1804369"/>
                <a:gridCol w="1804369"/>
                <a:gridCol w="1804369"/>
                <a:gridCol w="1804369"/>
                <a:gridCol w="1804369"/>
              </a:tblGrid>
              <a:tr h="1905000">
                <a:tc>
                  <a:txBody>
                    <a:bodyPr/>
                    <a:lstStyle/>
                    <a:p>
                      <a:pPr marL="0" marR="0" algn="ctr">
                        <a:lnSpc>
                          <a:spcPct val="115000"/>
                        </a:lnSpc>
                        <a:spcBef>
                          <a:spcPts val="0"/>
                        </a:spcBef>
                        <a:spcAft>
                          <a:spcPts val="0"/>
                        </a:spcAft>
                      </a:pPr>
                      <a:r>
                        <a:rPr lang="en-US" sz="2000" dirty="0"/>
                        <a:t>Properties</a:t>
                      </a:r>
                      <a:endParaRPr lang="en-US" sz="2000" dirty="0">
                        <a:latin typeface="Arial" panose="020B0604020202020204" pitchFamily="34" charset="0"/>
                        <a:ea typeface="Times New Roman" panose="02020603050405020304"/>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000" kern="1200" dirty="0"/>
                        <a:t>Curcuma </a:t>
                      </a:r>
                      <a:r>
                        <a:rPr lang="en-US" sz="2000" kern="1200" dirty="0" err="1"/>
                        <a:t>longa</a:t>
                      </a:r>
                      <a:endParaRPr lang="en-US" sz="2000" kern="1200" dirty="0"/>
                    </a:p>
                    <a:p>
                      <a:pPr marL="0" marR="0" algn="ctr">
                        <a:lnSpc>
                          <a:spcPct val="115000"/>
                        </a:lnSpc>
                        <a:spcBef>
                          <a:spcPts val="0"/>
                        </a:spcBef>
                        <a:spcAft>
                          <a:spcPts val="0"/>
                        </a:spcAft>
                      </a:pPr>
                      <a:endParaRPr lang="en-US" sz="2000" kern="1200" dirty="0"/>
                    </a:p>
                    <a:p>
                      <a:pPr marL="0" marR="0" algn="ctr">
                        <a:lnSpc>
                          <a:spcPct val="115000"/>
                        </a:lnSpc>
                        <a:spcBef>
                          <a:spcPts val="0"/>
                        </a:spcBef>
                        <a:spcAft>
                          <a:spcPts val="0"/>
                        </a:spcAft>
                      </a:pPr>
                      <a:r>
                        <a:rPr lang="en-US" sz="2000" i="1" dirty="0">
                          <a:solidFill>
                            <a:srgbClr val="0070C0"/>
                          </a:solidFill>
                        </a:rPr>
                        <a:t>Turmeric</a:t>
                      </a:r>
                      <a:endParaRPr lang="en-US" sz="2000" b="1" i="1" dirty="0">
                        <a:solidFill>
                          <a:srgbClr val="0070C0"/>
                        </a:solidFill>
                        <a:latin typeface="Arial" panose="020B0604020202020204" pitchFamily="34" charset="0"/>
                        <a:ea typeface="Times New Roman" panose="02020603050405020304"/>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000" kern="1200" dirty="0" err="1"/>
                        <a:t>Zingiber</a:t>
                      </a:r>
                      <a:r>
                        <a:rPr lang="en-US" sz="2000" kern="1200" dirty="0"/>
                        <a:t> </a:t>
                      </a:r>
                      <a:r>
                        <a:rPr lang="en-US" sz="2000" kern="1200" dirty="0" err="1"/>
                        <a:t>officinale</a:t>
                      </a:r>
                      <a:endParaRPr lang="en-US" sz="2000" kern="1200" dirty="0"/>
                    </a:p>
                    <a:p>
                      <a:pPr marL="0" marR="0" algn="ctr">
                        <a:lnSpc>
                          <a:spcPct val="115000"/>
                        </a:lnSpc>
                        <a:spcBef>
                          <a:spcPts val="0"/>
                        </a:spcBef>
                        <a:spcAft>
                          <a:spcPts val="0"/>
                        </a:spcAft>
                      </a:pPr>
                      <a:endParaRPr lang="en-US" sz="2000" dirty="0"/>
                    </a:p>
                    <a:p>
                      <a:pPr marL="0" marR="0" algn="ctr">
                        <a:lnSpc>
                          <a:spcPct val="115000"/>
                        </a:lnSpc>
                        <a:spcBef>
                          <a:spcPts val="0"/>
                        </a:spcBef>
                        <a:spcAft>
                          <a:spcPts val="0"/>
                        </a:spcAft>
                      </a:pPr>
                      <a:r>
                        <a:rPr lang="en-US" sz="2000" dirty="0">
                          <a:solidFill>
                            <a:srgbClr val="0070C0"/>
                          </a:solidFill>
                        </a:rPr>
                        <a:t>Ginger</a:t>
                      </a:r>
                      <a:endParaRPr lang="en-US" sz="2000" b="1" dirty="0">
                        <a:solidFill>
                          <a:srgbClr val="0070C0"/>
                        </a:solidFill>
                        <a:latin typeface="Arial" panose="020B0604020202020204" pitchFamily="34" charset="0"/>
                        <a:ea typeface="Times New Roman" panose="02020603050405020304"/>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000" dirty="0" err="1"/>
                        <a:t>Bacopa</a:t>
                      </a:r>
                      <a:r>
                        <a:rPr lang="en-US" sz="2000" dirty="0"/>
                        <a:t> </a:t>
                      </a:r>
                      <a:r>
                        <a:rPr lang="en-US" sz="2000" dirty="0" err="1"/>
                        <a:t>Monnieri</a:t>
                      </a:r>
                      <a:endParaRPr lang="en-US" sz="2000" dirty="0"/>
                    </a:p>
                    <a:p>
                      <a:pPr marL="0" marR="0" algn="ctr">
                        <a:lnSpc>
                          <a:spcPct val="115000"/>
                        </a:lnSpc>
                        <a:spcBef>
                          <a:spcPts val="0"/>
                        </a:spcBef>
                        <a:spcAft>
                          <a:spcPts val="0"/>
                        </a:spcAft>
                      </a:pPr>
                      <a:endParaRPr lang="en-US" sz="2000" dirty="0"/>
                    </a:p>
                    <a:p>
                      <a:pPr marL="0" marR="0" algn="ctr">
                        <a:lnSpc>
                          <a:spcPct val="115000"/>
                        </a:lnSpc>
                        <a:spcBef>
                          <a:spcPts val="0"/>
                        </a:spcBef>
                        <a:spcAft>
                          <a:spcPts val="0"/>
                        </a:spcAft>
                      </a:pPr>
                      <a:r>
                        <a:rPr lang="en-US" sz="2000" dirty="0" err="1">
                          <a:solidFill>
                            <a:srgbClr val="0070C0"/>
                          </a:solidFill>
                        </a:rPr>
                        <a:t>Brahmi</a:t>
                      </a:r>
                      <a:endParaRPr lang="en-US" sz="2000" b="1" dirty="0">
                        <a:solidFill>
                          <a:srgbClr val="0070C0"/>
                        </a:solidFill>
                        <a:latin typeface="Arial" panose="020B0604020202020204" pitchFamily="34" charset="0"/>
                        <a:ea typeface="Times New Roman" panose="02020603050405020304"/>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000" dirty="0" err="1"/>
                        <a:t>Cellastrus</a:t>
                      </a:r>
                      <a:r>
                        <a:rPr lang="en-US" sz="2000" dirty="0"/>
                        <a:t> </a:t>
                      </a:r>
                      <a:r>
                        <a:rPr lang="en-US" sz="2000" dirty="0" err="1"/>
                        <a:t>Paniculata</a:t>
                      </a:r>
                      <a:endParaRPr lang="en-US" sz="2000" dirty="0"/>
                    </a:p>
                    <a:p>
                      <a:pPr marL="0" marR="0" algn="ctr">
                        <a:lnSpc>
                          <a:spcPct val="115000"/>
                        </a:lnSpc>
                        <a:spcBef>
                          <a:spcPts val="0"/>
                        </a:spcBef>
                        <a:spcAft>
                          <a:spcPts val="0"/>
                        </a:spcAft>
                      </a:pPr>
                      <a:endParaRPr lang="en-US" sz="2000" dirty="0"/>
                    </a:p>
                    <a:p>
                      <a:pPr marL="0" marR="0" algn="ctr">
                        <a:lnSpc>
                          <a:spcPct val="115000"/>
                        </a:lnSpc>
                        <a:spcBef>
                          <a:spcPts val="0"/>
                        </a:spcBef>
                        <a:spcAft>
                          <a:spcPts val="0"/>
                        </a:spcAft>
                      </a:pPr>
                      <a:r>
                        <a:rPr lang="en-US" sz="2000" dirty="0" err="1">
                          <a:solidFill>
                            <a:srgbClr val="0070C0"/>
                          </a:solidFill>
                        </a:rPr>
                        <a:t>Jyotishmati</a:t>
                      </a:r>
                      <a:endParaRPr lang="en-US" sz="2000" b="1" dirty="0">
                        <a:solidFill>
                          <a:srgbClr val="0070C0"/>
                        </a:solidFill>
                        <a:latin typeface="Arial" panose="020B0604020202020204" pitchFamily="34" charset="0"/>
                        <a:ea typeface="Times New Roman" panose="02020603050405020304"/>
                        <a:cs typeface="Arial" panose="020B0604020202020204" pitchFamily="34" charset="0"/>
                      </a:endParaRPr>
                    </a:p>
                  </a:txBody>
                  <a:tcPr marL="68580" marR="68580" marT="0" marB="0" anchor="ctr"/>
                </a:tc>
                <a:tc>
                  <a:txBody>
                    <a:bodyPr/>
                    <a:lstStyle/>
                    <a:p>
                      <a:pPr algn="ctr"/>
                      <a:endParaRPr lang="en-US" sz="2000" b="1" dirty="0"/>
                    </a:p>
                    <a:p>
                      <a:pPr algn="ctr"/>
                      <a:r>
                        <a:rPr lang="en-US" sz="2000" b="1" dirty="0" err="1"/>
                        <a:t>Ocimum</a:t>
                      </a:r>
                      <a:r>
                        <a:rPr lang="en-US" sz="2000" b="1" dirty="0"/>
                        <a:t> sanctum</a:t>
                      </a:r>
                      <a:endParaRPr lang="en-US" sz="2000" b="1" dirty="0"/>
                    </a:p>
                    <a:p>
                      <a:pPr algn="ctr"/>
                      <a:endParaRPr lang="en-US" sz="2000" b="1" dirty="0"/>
                    </a:p>
                    <a:p>
                      <a:pPr algn="ctr"/>
                      <a:r>
                        <a:rPr lang="en-US" sz="2000" b="1" dirty="0">
                          <a:solidFill>
                            <a:schemeClr val="accent1"/>
                          </a:solidFill>
                        </a:rPr>
                        <a:t>Holy Basil</a:t>
                      </a:r>
                      <a:endParaRPr lang="en-US" sz="2000" b="1" dirty="0">
                        <a:solidFill>
                          <a:schemeClr val="accent1"/>
                        </a:solidFill>
                      </a:endParaRPr>
                    </a:p>
                  </a:txBody>
                  <a:tcPr marT="45713" marB="45713"/>
                </a:tc>
              </a:tr>
              <a:tr h="1905000">
                <a:tc>
                  <a:txBody>
                    <a:bodyPr/>
                    <a:lstStyle/>
                    <a:p>
                      <a:pPr marL="0" marR="0" algn="ctr">
                        <a:lnSpc>
                          <a:spcPct val="115000"/>
                        </a:lnSpc>
                        <a:spcBef>
                          <a:spcPts val="0"/>
                        </a:spcBef>
                        <a:spcAft>
                          <a:spcPts val="0"/>
                        </a:spcAft>
                      </a:pPr>
                      <a:r>
                        <a:rPr lang="en-US" sz="2000"/>
                        <a:t>Antioxidant Results (%)</a:t>
                      </a:r>
                      <a:endParaRPr lang="en-US" sz="2000">
                        <a:latin typeface="Arial" panose="020B0604020202020204" pitchFamily="34" charset="0"/>
                        <a:ea typeface="Times New Roman" panose="02020603050405020304"/>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kern="1200" dirty="0"/>
                        <a:t>DPPH(</a:t>
                      </a:r>
                      <a:r>
                        <a:rPr lang="en-US" sz="2000" kern="1200" dirty="0" err="1"/>
                        <a:t>diphenyl</a:t>
                      </a:r>
                      <a:r>
                        <a:rPr lang="en-US" sz="2000" kern="1200" dirty="0"/>
                        <a:t>-</a:t>
                      </a:r>
                      <a:r>
                        <a:rPr lang="en-US" sz="2000" kern="1200" baseline="0" dirty="0"/>
                        <a:t> 1-picrylhydrazyl)</a:t>
                      </a:r>
                      <a:r>
                        <a:rPr lang="en-US" sz="2000" kern="1200" dirty="0"/>
                        <a:t> IC50= 0.02%</a:t>
                      </a:r>
                      <a:endParaRPr lang="en-US" sz="2000" dirty="0">
                        <a:latin typeface="Arial" panose="020B0604020202020204" pitchFamily="34" charset="0"/>
                        <a:ea typeface="Times New Roman" panose="02020603050405020304"/>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kern="1200"/>
                        <a:t>DPPH IC50= 0.001%</a:t>
                      </a:r>
                      <a:endParaRPr lang="en-US" sz="2000">
                        <a:latin typeface="Arial" panose="020B0604020202020204" pitchFamily="34" charset="0"/>
                        <a:ea typeface="Times New Roman" panose="02020603050405020304"/>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000" kern="1200" dirty="0"/>
                        <a:t>DPPH IC50= 0.1%</a:t>
                      </a:r>
                      <a:endParaRPr lang="en-US" sz="2000" dirty="0">
                        <a:latin typeface="Arial" panose="020B0604020202020204" pitchFamily="34" charset="0"/>
                        <a:ea typeface="Times New Roman" panose="02020603050405020304"/>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000" kern="1200" dirty="0"/>
                        <a:t>DPPH IC50= 0.1%</a:t>
                      </a:r>
                      <a:endParaRPr lang="en-US" sz="2000" dirty="0">
                        <a:latin typeface="Arial" panose="020B0604020202020204" pitchFamily="34" charset="0"/>
                        <a:ea typeface="Times New Roman" panose="02020603050405020304"/>
                        <a:cs typeface="Arial" panose="020B0604020202020204" pitchFamily="34"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en-US" sz="2000" dirty="0"/>
                    </a:p>
                    <a:p>
                      <a:pPr marL="0" marR="0" indent="0" algn="ctr" defTabSz="914400" rtl="0" eaLnBrk="1" fontAlgn="auto" latinLnBrk="0" hangingPunct="1">
                        <a:lnSpc>
                          <a:spcPct val="100000"/>
                        </a:lnSpc>
                        <a:spcBef>
                          <a:spcPts val="0"/>
                        </a:spcBef>
                        <a:spcAft>
                          <a:spcPts val="0"/>
                        </a:spcAft>
                        <a:buClrTx/>
                        <a:buSzTx/>
                        <a:buFontTx/>
                        <a:buNone/>
                        <a:defRPr/>
                      </a:pPr>
                      <a:endParaRPr lang="en-US" sz="2000" dirty="0"/>
                    </a:p>
                    <a:p>
                      <a:pPr marL="0" marR="0" indent="0" algn="ctr" defTabSz="914400" rtl="0" eaLnBrk="1" fontAlgn="auto" latinLnBrk="0" hangingPunct="1">
                        <a:lnSpc>
                          <a:spcPct val="100000"/>
                        </a:lnSpc>
                        <a:spcBef>
                          <a:spcPts val="0"/>
                        </a:spcBef>
                        <a:spcAft>
                          <a:spcPts val="0"/>
                        </a:spcAft>
                        <a:buClrTx/>
                        <a:buSzTx/>
                        <a:buFontTx/>
                        <a:buNone/>
                        <a:defRPr/>
                      </a:pPr>
                      <a:r>
                        <a:rPr lang="en-US" sz="2000" dirty="0"/>
                        <a:t>DPPH</a:t>
                      </a:r>
                      <a:r>
                        <a:rPr lang="en-US" sz="2000" baseline="0" dirty="0"/>
                        <a:t> IC50= 0.0088%</a:t>
                      </a:r>
                      <a:endParaRPr lang="en-US" sz="2000" baseline="0" dirty="0"/>
                    </a:p>
                  </a:txBody>
                  <a:tcPr marT="45713" marB="45713"/>
                </a:tc>
              </a:tr>
              <a:tr h="1905000">
                <a:tc>
                  <a:txBody>
                    <a:bodyPr/>
                    <a:lstStyle/>
                    <a:p>
                      <a:pPr marL="0" marR="0" algn="ctr">
                        <a:lnSpc>
                          <a:spcPct val="115000"/>
                        </a:lnSpc>
                        <a:spcBef>
                          <a:spcPts val="0"/>
                        </a:spcBef>
                        <a:spcAft>
                          <a:spcPts val="0"/>
                        </a:spcAft>
                      </a:pPr>
                      <a:r>
                        <a:rPr lang="en-US" sz="2000" dirty="0"/>
                        <a:t>Anti-inflammatory results (%)</a:t>
                      </a:r>
                      <a:endParaRPr lang="en-US" sz="2000" dirty="0">
                        <a:latin typeface="Arial" panose="020B0604020202020204" pitchFamily="34" charset="0"/>
                        <a:ea typeface="Times New Roman" panose="02020603050405020304"/>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kern="1200" dirty="0"/>
                        <a:t>5-LOX IC50= 25.73 µg /ml </a:t>
                      </a:r>
                      <a:endParaRPr lang="en-US" sz="2000" dirty="0">
                        <a:latin typeface="Arial" panose="020B0604020202020204" pitchFamily="34" charset="0"/>
                        <a:ea typeface="Times New Roman" panose="02020603050405020304"/>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kern="1200" dirty="0"/>
                        <a:t>5-LOX IC50 = 43.93 µg /ml</a:t>
                      </a:r>
                      <a:endParaRPr lang="en-US" sz="2000" dirty="0">
                        <a:latin typeface="Arial" panose="020B0604020202020204" pitchFamily="34" charset="0"/>
                        <a:ea typeface="Times New Roman" panose="02020603050405020304"/>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000" kern="1200" dirty="0"/>
                        <a:t>5-LOX IC50 = 66.33 µg /ml</a:t>
                      </a:r>
                      <a:endParaRPr lang="en-US" sz="2000" dirty="0">
                        <a:latin typeface="Arial" panose="020B0604020202020204" pitchFamily="34" charset="0"/>
                        <a:ea typeface="Times New Roman" panose="02020603050405020304"/>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000" kern="1200" dirty="0"/>
                        <a:t>5-LOX IC50 = 88.46 µg /ml</a:t>
                      </a:r>
                      <a:endParaRPr lang="en-US" sz="2000" dirty="0">
                        <a:latin typeface="Arial" panose="020B0604020202020204" pitchFamily="34" charset="0"/>
                        <a:ea typeface="Times New Roman" panose="02020603050405020304"/>
                        <a:cs typeface="Arial" panose="020B0604020202020204" pitchFamily="34"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en-US" sz="2000" baseline="0" dirty="0"/>
                    </a:p>
                    <a:p>
                      <a:pPr marL="0" marR="0" indent="0" algn="ctr" defTabSz="914400" rtl="0" eaLnBrk="1" fontAlgn="auto" latinLnBrk="0" hangingPunct="1">
                        <a:lnSpc>
                          <a:spcPct val="100000"/>
                        </a:lnSpc>
                        <a:spcBef>
                          <a:spcPts val="0"/>
                        </a:spcBef>
                        <a:spcAft>
                          <a:spcPts val="0"/>
                        </a:spcAft>
                        <a:buClrTx/>
                        <a:buSzTx/>
                        <a:buFontTx/>
                        <a:buNone/>
                        <a:defRPr/>
                      </a:pPr>
                      <a:endParaRPr lang="en-US" sz="2000" baseline="0" dirty="0"/>
                    </a:p>
                    <a:p>
                      <a:pPr marL="0" marR="0" indent="0" algn="ctr" defTabSz="914400" rtl="0" eaLnBrk="1" fontAlgn="auto" latinLnBrk="0" hangingPunct="1">
                        <a:lnSpc>
                          <a:spcPct val="100000"/>
                        </a:lnSpc>
                        <a:spcBef>
                          <a:spcPts val="0"/>
                        </a:spcBef>
                        <a:spcAft>
                          <a:spcPts val="0"/>
                        </a:spcAft>
                        <a:buClrTx/>
                        <a:buSzTx/>
                        <a:buFontTx/>
                        <a:buNone/>
                        <a:defRPr/>
                      </a:pPr>
                      <a:r>
                        <a:rPr lang="en-US" sz="2000" baseline="0" dirty="0"/>
                        <a:t>5-LOX IC50= 73.64 </a:t>
                      </a:r>
                      <a:r>
                        <a:rPr lang="en-US" sz="2000" kern="1200" dirty="0">
                          <a:solidFill>
                            <a:schemeClr val="dk1"/>
                          </a:solidFill>
                          <a:latin typeface="+mn-lt"/>
                          <a:ea typeface="+mn-ea"/>
                          <a:cs typeface="+mn-cs"/>
                        </a:rPr>
                        <a:t>µg </a:t>
                      </a:r>
                      <a:r>
                        <a:rPr lang="en-US" sz="2000" baseline="0" dirty="0"/>
                        <a:t>/ml</a:t>
                      </a:r>
                      <a:endParaRPr lang="en-US" sz="2000" baseline="0" dirty="0"/>
                    </a:p>
                  </a:txBody>
                  <a:tcPr marT="45713" marB="45713"/>
                </a:tc>
              </a:tr>
            </a:tbl>
          </a:graphicData>
        </a:graphic>
      </p:graphicFrame>
      <p:sp>
        <p:nvSpPr>
          <p:cNvPr id="8" name="Slide Number Placeholder 7"/>
          <p:cNvSpPr>
            <a:spLocks noGrp="1"/>
          </p:cNvSpPr>
          <p:nvPr>
            <p:ph type="sldNum" sz="quarter" idx="12"/>
          </p:nvPr>
        </p:nvSpPr>
        <p:spPr/>
        <p:txBody>
          <a:bodyPr/>
          <a:lstStyle/>
          <a:p>
            <a:fld id="{68F0AF7D-F68C-4D22-A745-0F26DB58E409}" type="slidenum">
              <a:rPr lang="en-IN" smtClean="0"/>
            </a:fld>
            <a:endParaRPr lang="en-IN"/>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37" descr="curve"/>
          <p:cNvPicPr>
            <a:picLocks noChangeAspect="1" noChangeArrowheads="1"/>
          </p:cNvPicPr>
          <p:nvPr/>
        </p:nvPicPr>
        <p:blipFill>
          <a:blip r:embed="rId1" cstate="print"/>
          <a:srcRect/>
          <a:stretch>
            <a:fillRect/>
          </a:stretch>
        </p:blipFill>
        <p:spPr bwMode="auto">
          <a:xfrm>
            <a:off x="0" y="0"/>
            <a:ext cx="892175" cy="6858000"/>
          </a:xfrm>
          <a:prstGeom prst="rect">
            <a:avLst/>
          </a:prstGeom>
          <a:noFill/>
          <a:ln w="9525">
            <a:noFill/>
            <a:miter lim="800000"/>
            <a:headEnd/>
            <a:tailEnd/>
          </a:ln>
        </p:spPr>
      </p:pic>
      <p:pic>
        <p:nvPicPr>
          <p:cNvPr id="5" name="Picture 1036" descr="grad"/>
          <p:cNvPicPr>
            <a:picLocks noChangeAspect="1" noChangeArrowheads="1"/>
          </p:cNvPicPr>
          <p:nvPr/>
        </p:nvPicPr>
        <p:blipFill>
          <a:blip r:embed="rId2" cstate="print"/>
          <a:srcRect/>
          <a:stretch>
            <a:fillRect/>
          </a:stretch>
        </p:blipFill>
        <p:spPr bwMode="auto">
          <a:xfrm>
            <a:off x="20986" y="0"/>
            <a:ext cx="12150028" cy="609600"/>
          </a:xfrm>
          <a:prstGeom prst="rect">
            <a:avLst/>
          </a:prstGeom>
          <a:noFill/>
          <a:ln w="9525">
            <a:noFill/>
            <a:miter lim="800000"/>
            <a:headEnd/>
            <a:tailEnd/>
          </a:ln>
        </p:spPr>
      </p:pic>
      <p:sp>
        <p:nvSpPr>
          <p:cNvPr id="2" name="Title 1"/>
          <p:cNvSpPr>
            <a:spLocks noGrp="1"/>
          </p:cNvSpPr>
          <p:nvPr>
            <p:ph type="title"/>
          </p:nvPr>
        </p:nvSpPr>
        <p:spPr>
          <a:xfrm>
            <a:off x="892175" y="42037"/>
            <a:ext cx="10515600" cy="567563"/>
          </a:xfrm>
        </p:spPr>
        <p:txBody>
          <a:bodyPr>
            <a:normAutofit/>
          </a:bodyPr>
          <a:lstStyle/>
          <a:p>
            <a:r>
              <a:rPr lang="en-US" sz="3200" b="1" dirty="0" smtClean="0"/>
              <a:t>Water soluble CO</a:t>
            </a:r>
            <a:r>
              <a:rPr lang="en-US" sz="3200" b="1" baseline="-25000" dirty="0" smtClean="0"/>
              <a:t>2</a:t>
            </a:r>
            <a:r>
              <a:rPr lang="en-US" sz="3200" b="1" dirty="0" smtClean="0"/>
              <a:t> Extracts</a:t>
            </a:r>
            <a:endParaRPr lang="en-US" sz="3200" b="1" dirty="0"/>
          </a:p>
        </p:txBody>
      </p:sp>
      <p:sp>
        <p:nvSpPr>
          <p:cNvPr id="3" name="Content Placeholder 2"/>
          <p:cNvSpPr>
            <a:spLocks noGrp="1"/>
          </p:cNvSpPr>
          <p:nvPr>
            <p:ph idx="1"/>
          </p:nvPr>
        </p:nvSpPr>
        <p:spPr>
          <a:xfrm>
            <a:off x="1273794" y="1240409"/>
            <a:ext cx="10515600" cy="5617591"/>
          </a:xfrm>
        </p:spPr>
        <p:txBody>
          <a:bodyPr/>
          <a:lstStyle/>
          <a:p>
            <a:r>
              <a:rPr lang="en-US" dirty="0" smtClean="0"/>
              <a:t>Although CO</a:t>
            </a:r>
            <a:r>
              <a:rPr lang="en-US" baseline="-25000" dirty="0" smtClean="0"/>
              <a:t>2</a:t>
            </a:r>
            <a:r>
              <a:rPr lang="en-US" dirty="0" smtClean="0"/>
              <a:t> extracts are very potent, they are all lipid soluble and cannot be used in products where base is water or water soluble liquid.</a:t>
            </a:r>
            <a:endParaRPr lang="en-US" dirty="0" smtClean="0"/>
          </a:p>
          <a:p>
            <a:endParaRPr lang="en-US" dirty="0" smtClean="0"/>
          </a:p>
          <a:p>
            <a:r>
              <a:rPr lang="en-US" dirty="0" smtClean="0"/>
              <a:t>With Our special high shear stirring technology, we reduce the CO2 particle size so it stays suspended in water over long periods of time.</a:t>
            </a:r>
            <a:endParaRPr lang="en-US" dirty="0" smtClean="0"/>
          </a:p>
          <a:p>
            <a:endParaRPr lang="en-US" dirty="0" smtClean="0"/>
          </a:p>
          <a:p>
            <a:r>
              <a:rPr lang="en-US" dirty="0" smtClean="0"/>
              <a:t>With the combination of highly potent CO</a:t>
            </a:r>
            <a:r>
              <a:rPr lang="en-US" baseline="-25000" dirty="0" smtClean="0"/>
              <a:t>2  </a:t>
            </a:r>
            <a:r>
              <a:rPr lang="en-US" dirty="0" smtClean="0"/>
              <a:t>extracts and this technology you get an amazing combination in form of water soluble extracts which taste great, give the desired functional dose of herb as well as the desired effect in the body. </a:t>
            </a:r>
            <a:endParaRPr lang="en-US" dirty="0" smtClean="0"/>
          </a:p>
          <a:p>
            <a:endParaRPr lang="en-US" dirty="0"/>
          </a:p>
        </p:txBody>
      </p:sp>
      <p:sp>
        <p:nvSpPr>
          <p:cNvPr id="4" name="Slide Number Placeholder 3"/>
          <p:cNvSpPr>
            <a:spLocks noGrp="1"/>
          </p:cNvSpPr>
          <p:nvPr>
            <p:ph type="sldNum" sz="quarter" idx="12"/>
          </p:nvPr>
        </p:nvSpPr>
        <p:spPr/>
        <p:txBody>
          <a:bodyPr/>
          <a:lstStyle/>
          <a:p>
            <a:fld id="{68F0AF7D-F68C-4D22-A745-0F26DB58E409}" type="slidenum">
              <a:rPr lang="en-IN" smtClean="0"/>
            </a:fld>
            <a:endParaRPr lang="en-IN" dirty="0"/>
          </a:p>
        </p:txBody>
      </p:sp>
      <p:graphicFrame>
        <p:nvGraphicFramePr>
          <p:cNvPr id="7" name="Object 9"/>
          <p:cNvGraphicFramePr>
            <a:graphicFrameLocks noGrp="1" noChangeAspect="1"/>
          </p:cNvGraphicFramePr>
          <p:nvPr/>
        </p:nvGraphicFramePr>
        <p:xfrm>
          <a:off x="41972" y="77372"/>
          <a:ext cx="747712" cy="381000"/>
        </p:xfrm>
        <a:graphic>
          <a:graphicData uri="http://schemas.openxmlformats.org/presentationml/2006/ole">
            <mc:AlternateContent xmlns:mc="http://schemas.openxmlformats.org/markup-compatibility/2006">
              <mc:Choice xmlns:v="urn:schemas-microsoft-com:vml" Requires="v">
                <p:oleObj spid="_x0000_s140292" name="CorelDRAW" r:id="rId3" imgW="1334770" imgH="683260" progId="">
                  <p:embed/>
                </p:oleObj>
              </mc:Choice>
              <mc:Fallback>
                <p:oleObj name="CorelDRAW" r:id="rId3" imgW="1334770" imgH="683260" progId="">
                  <p:embed/>
                  <p:pic>
                    <p:nvPicPr>
                      <p:cNvPr id="0" name="Object 9"/>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72" y="77372"/>
                        <a:ext cx="747712"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36" descr="grad"/>
          <p:cNvPicPr>
            <a:picLocks noChangeAspect="1" noChangeArrowheads="1"/>
          </p:cNvPicPr>
          <p:nvPr/>
        </p:nvPicPr>
        <p:blipFill>
          <a:blip r:embed="rId1" cstate="print"/>
          <a:srcRect/>
          <a:stretch>
            <a:fillRect/>
          </a:stretch>
        </p:blipFill>
        <p:spPr bwMode="auto">
          <a:xfrm>
            <a:off x="20986" y="0"/>
            <a:ext cx="12150028" cy="609600"/>
          </a:xfrm>
          <a:prstGeom prst="rect">
            <a:avLst/>
          </a:prstGeom>
          <a:noFill/>
          <a:ln w="9525">
            <a:noFill/>
            <a:miter lim="800000"/>
            <a:headEnd/>
            <a:tailEnd/>
          </a:ln>
        </p:spPr>
      </p:pic>
      <p:pic>
        <p:nvPicPr>
          <p:cNvPr id="6" name="Picture 1037" descr="curve"/>
          <p:cNvPicPr>
            <a:picLocks noChangeAspect="1" noChangeArrowheads="1"/>
          </p:cNvPicPr>
          <p:nvPr/>
        </p:nvPicPr>
        <p:blipFill>
          <a:blip r:embed="rId2" cstate="print"/>
          <a:srcRect/>
          <a:stretch>
            <a:fillRect/>
          </a:stretch>
        </p:blipFill>
        <p:spPr bwMode="auto">
          <a:xfrm>
            <a:off x="0" y="0"/>
            <a:ext cx="892175" cy="6858000"/>
          </a:xfrm>
          <a:prstGeom prst="rect">
            <a:avLst/>
          </a:prstGeom>
          <a:noFill/>
          <a:ln w="9525">
            <a:noFill/>
            <a:miter lim="800000"/>
            <a:headEnd/>
            <a:tailEnd/>
          </a:ln>
        </p:spPr>
      </p:pic>
      <p:graphicFrame>
        <p:nvGraphicFramePr>
          <p:cNvPr id="7" name="Object 9"/>
          <p:cNvGraphicFramePr>
            <a:graphicFrameLocks noGrp="1" noChangeAspect="1"/>
          </p:cNvGraphicFramePr>
          <p:nvPr/>
        </p:nvGraphicFramePr>
        <p:xfrm>
          <a:off x="41972" y="77372"/>
          <a:ext cx="747712" cy="381000"/>
        </p:xfrm>
        <a:graphic>
          <a:graphicData uri="http://schemas.openxmlformats.org/presentationml/2006/ole">
            <mc:AlternateContent xmlns:mc="http://schemas.openxmlformats.org/markup-compatibility/2006">
              <mc:Choice xmlns:v="urn:schemas-microsoft-com:vml" Requires="v">
                <p:oleObj spid="_x0000_s141316" name="CorelDRAW" r:id="rId3" imgW="1334770" imgH="683260" progId="">
                  <p:embed/>
                </p:oleObj>
              </mc:Choice>
              <mc:Fallback>
                <p:oleObj name="CorelDRAW" r:id="rId3" imgW="1334770" imgH="683260" progId="">
                  <p:embed/>
                  <p:pic>
                    <p:nvPicPr>
                      <p:cNvPr id="0" name="Object 9"/>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72" y="77372"/>
                        <a:ext cx="747712"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itle 1"/>
          <p:cNvSpPr>
            <a:spLocks noGrp="1"/>
          </p:cNvSpPr>
          <p:nvPr>
            <p:ph type="title"/>
          </p:nvPr>
        </p:nvSpPr>
        <p:spPr>
          <a:xfrm>
            <a:off x="838200" y="185738"/>
            <a:ext cx="10515600" cy="423862"/>
          </a:xfrm>
        </p:spPr>
        <p:txBody>
          <a:bodyPr>
            <a:normAutofit fontScale="90000"/>
          </a:bodyPr>
          <a:lstStyle/>
          <a:p>
            <a:r>
              <a:rPr lang="en-US" sz="3200" b="1" dirty="0" smtClean="0"/>
              <a:t>Where can water soluble CO</a:t>
            </a:r>
            <a:r>
              <a:rPr lang="en-US" sz="3200" b="1" baseline="-25000" dirty="0" smtClean="0"/>
              <a:t>2</a:t>
            </a:r>
            <a:r>
              <a:rPr lang="en-US" sz="3200" b="1" dirty="0" smtClean="0"/>
              <a:t> extracts be used?</a:t>
            </a:r>
            <a:endParaRPr lang="en-US" sz="3200" b="1" dirty="0"/>
          </a:p>
        </p:txBody>
      </p:sp>
      <p:sp>
        <p:nvSpPr>
          <p:cNvPr id="3" name="Content Placeholder 2"/>
          <p:cNvSpPr>
            <a:spLocks noGrp="1"/>
          </p:cNvSpPr>
          <p:nvPr>
            <p:ph idx="1"/>
          </p:nvPr>
        </p:nvSpPr>
        <p:spPr>
          <a:xfrm>
            <a:off x="1273794" y="1679321"/>
            <a:ext cx="10515600" cy="4351338"/>
          </a:xfrm>
        </p:spPr>
        <p:txBody>
          <a:bodyPr>
            <a:normAutofit lnSpcReduction="10000"/>
          </a:bodyPr>
          <a:lstStyle/>
          <a:p>
            <a:r>
              <a:rPr lang="en-US" dirty="0" smtClean="0"/>
              <a:t>Functional beverages</a:t>
            </a:r>
            <a:endParaRPr lang="en-US" dirty="0" smtClean="0"/>
          </a:p>
          <a:p>
            <a:r>
              <a:rPr lang="en-US" dirty="0" smtClean="0"/>
              <a:t>RTD(ready to drink) products</a:t>
            </a:r>
            <a:endParaRPr lang="en-US" dirty="0" smtClean="0"/>
          </a:p>
          <a:p>
            <a:r>
              <a:rPr lang="en-US" dirty="0" smtClean="0"/>
              <a:t>Functional waters</a:t>
            </a:r>
            <a:endParaRPr lang="en-US" dirty="0" smtClean="0"/>
          </a:p>
          <a:p>
            <a:r>
              <a:rPr lang="en-US" dirty="0" smtClean="0"/>
              <a:t>Food flavors and liquid spice mixes</a:t>
            </a:r>
            <a:endParaRPr lang="en-US" dirty="0" smtClean="0"/>
          </a:p>
          <a:p>
            <a:r>
              <a:rPr lang="en-US" dirty="0" smtClean="0"/>
              <a:t>Teas</a:t>
            </a:r>
            <a:endParaRPr lang="en-US" dirty="0" smtClean="0"/>
          </a:p>
          <a:p>
            <a:r>
              <a:rPr lang="en-US" dirty="0" smtClean="0"/>
              <a:t>Nutraceutical and cosmeceutical products with water base. </a:t>
            </a:r>
            <a:endParaRPr lang="en-US" dirty="0" smtClean="0"/>
          </a:p>
          <a:p>
            <a:endParaRPr lang="en-US" dirty="0" smtClean="0"/>
          </a:p>
          <a:p>
            <a:pPr marL="0" indent="0">
              <a:buNone/>
            </a:pPr>
            <a:endParaRPr lang="en-US" dirty="0"/>
          </a:p>
          <a:p>
            <a:pPr marL="0" indent="0">
              <a:buNone/>
            </a:pPr>
            <a:r>
              <a:rPr lang="en-US" sz="2000" dirty="0" smtClean="0">
                <a:latin typeface="Bell MT" panose="02020503060305020303" pitchFamily="18" charset="0"/>
              </a:rPr>
              <a:t>Demo video in next slide</a:t>
            </a:r>
            <a:endParaRPr lang="en-US" sz="2000" dirty="0" smtClean="0">
              <a:latin typeface="Bell MT" panose="02020503060305020303" pitchFamily="18" charset="0"/>
            </a:endParaRPr>
          </a:p>
          <a:p>
            <a:endParaRPr lang="en-US" dirty="0"/>
          </a:p>
        </p:txBody>
      </p:sp>
      <p:sp>
        <p:nvSpPr>
          <p:cNvPr id="4" name="Slide Number Placeholder 3"/>
          <p:cNvSpPr>
            <a:spLocks noGrp="1"/>
          </p:cNvSpPr>
          <p:nvPr>
            <p:ph type="sldNum" sz="quarter" idx="12"/>
          </p:nvPr>
        </p:nvSpPr>
        <p:spPr/>
        <p:txBody>
          <a:bodyPr/>
          <a:lstStyle/>
          <a:p>
            <a:fld id="{68F0AF7D-F68C-4D22-A745-0F26DB58E409}" type="slidenum">
              <a:rPr lang="en-IN" smtClean="0"/>
            </a:fld>
            <a:endParaRPr lang="en-IN"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36" descr="grad"/>
          <p:cNvPicPr>
            <a:picLocks noChangeAspect="1" noChangeArrowheads="1"/>
          </p:cNvPicPr>
          <p:nvPr/>
        </p:nvPicPr>
        <p:blipFill>
          <a:blip r:embed="rId1" cstate="print"/>
          <a:srcRect/>
          <a:stretch>
            <a:fillRect/>
          </a:stretch>
        </p:blipFill>
        <p:spPr bwMode="auto">
          <a:xfrm>
            <a:off x="20986" y="0"/>
            <a:ext cx="12150028" cy="609600"/>
          </a:xfrm>
          <a:prstGeom prst="rect">
            <a:avLst/>
          </a:prstGeom>
          <a:noFill/>
          <a:ln w="9525">
            <a:noFill/>
            <a:miter lim="800000"/>
            <a:headEnd/>
            <a:tailEnd/>
          </a:ln>
        </p:spPr>
      </p:pic>
      <p:pic>
        <p:nvPicPr>
          <p:cNvPr id="6" name="Picture 1037" descr="curve"/>
          <p:cNvPicPr>
            <a:picLocks noChangeAspect="1" noChangeArrowheads="1"/>
          </p:cNvPicPr>
          <p:nvPr/>
        </p:nvPicPr>
        <p:blipFill>
          <a:blip r:embed="rId2" cstate="print"/>
          <a:srcRect/>
          <a:stretch>
            <a:fillRect/>
          </a:stretch>
        </p:blipFill>
        <p:spPr bwMode="auto">
          <a:xfrm>
            <a:off x="0" y="0"/>
            <a:ext cx="892175" cy="6858000"/>
          </a:xfrm>
          <a:prstGeom prst="rect">
            <a:avLst/>
          </a:prstGeom>
          <a:noFill/>
          <a:ln w="9525">
            <a:noFill/>
            <a:miter lim="800000"/>
            <a:headEnd/>
            <a:tailEnd/>
          </a:ln>
        </p:spPr>
      </p:pic>
      <p:graphicFrame>
        <p:nvGraphicFramePr>
          <p:cNvPr id="7" name="Object 9"/>
          <p:cNvGraphicFramePr>
            <a:graphicFrameLocks noGrp="1" noChangeAspect="1"/>
          </p:cNvGraphicFramePr>
          <p:nvPr/>
        </p:nvGraphicFramePr>
        <p:xfrm>
          <a:off x="41972" y="77372"/>
          <a:ext cx="747712" cy="381000"/>
        </p:xfrm>
        <a:graphic>
          <a:graphicData uri="http://schemas.openxmlformats.org/presentationml/2006/ole">
            <mc:AlternateContent xmlns:mc="http://schemas.openxmlformats.org/markup-compatibility/2006">
              <mc:Choice xmlns:v="urn:schemas-microsoft-com:vml" Requires="v">
                <p:oleObj spid="_x0000_s142340" name="CorelDRAW" r:id="rId3" imgW="1334770" imgH="683260" progId="">
                  <p:embed/>
                </p:oleObj>
              </mc:Choice>
              <mc:Fallback>
                <p:oleObj name="CorelDRAW" r:id="rId3" imgW="1334770" imgH="683260" progId="">
                  <p:embed/>
                  <p:pic>
                    <p:nvPicPr>
                      <p:cNvPr id="0" name="Object 9"/>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72" y="77372"/>
                        <a:ext cx="747712"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itle 1"/>
          <p:cNvSpPr>
            <a:spLocks noGrp="1"/>
          </p:cNvSpPr>
          <p:nvPr>
            <p:ph type="title"/>
          </p:nvPr>
        </p:nvSpPr>
        <p:spPr>
          <a:xfrm>
            <a:off x="789684" y="163097"/>
            <a:ext cx="10515600" cy="423862"/>
          </a:xfrm>
        </p:spPr>
        <p:txBody>
          <a:bodyPr>
            <a:normAutofit fontScale="90000"/>
          </a:bodyPr>
          <a:lstStyle/>
          <a:p>
            <a:r>
              <a:rPr lang="en-US" sz="3200" b="1" dirty="0" smtClean="0"/>
              <a:t>Water soluble CO</a:t>
            </a:r>
            <a:r>
              <a:rPr lang="en-US" sz="3200" b="1" baseline="-25000" dirty="0" smtClean="0"/>
              <a:t>2</a:t>
            </a:r>
            <a:r>
              <a:rPr lang="en-US" sz="3200" b="1" dirty="0" smtClean="0"/>
              <a:t> extract Demo Video</a:t>
            </a:r>
            <a:endParaRPr lang="en-US" sz="3200" b="1" dirty="0"/>
          </a:p>
        </p:txBody>
      </p:sp>
      <p:pic>
        <p:nvPicPr>
          <p:cNvPr id="8" name="nkag8BcdOfw"/>
          <p:cNvPicPr>
            <a:picLocks noGrp="1" noRot="1" noChangeAspect="1"/>
          </p:cNvPicPr>
          <p:nvPr>
            <p:ph idx="1"/>
            <a:videoFile r:link="rId5"/>
            <p:extLst>
              <p:ext uri="{DAA4B4D4-6D71-4841-9C94-3DE7FCFB9230}">
                <p14:media xmlns:p14="http://schemas.microsoft.com/office/powerpoint/2010/main" r:link="rId6"/>
              </p:ext>
            </p:extLst>
          </p:nvPr>
        </p:nvPicPr>
        <p:blipFill>
          <a:blip r:embed="rId7"/>
          <a:stretch>
            <a:fillRect/>
          </a:stretch>
        </p:blipFill>
        <p:spPr>
          <a:xfrm>
            <a:off x="892175" y="662746"/>
            <a:ext cx="10121962" cy="6131246"/>
          </a:xfrm>
          <a:prstGeom prst="rect">
            <a:avLst/>
          </a:prstGeom>
        </p:spPr>
      </p:pic>
      <p:sp>
        <p:nvSpPr>
          <p:cNvPr id="4" name="Slide Number Placeholder 3"/>
          <p:cNvSpPr>
            <a:spLocks noGrp="1"/>
          </p:cNvSpPr>
          <p:nvPr>
            <p:ph type="sldNum" sz="quarter" idx="12"/>
          </p:nvPr>
        </p:nvSpPr>
        <p:spPr/>
        <p:txBody>
          <a:bodyPr/>
          <a:lstStyle/>
          <a:p>
            <a:fld id="{68F0AF7D-F68C-4D22-A745-0F26DB58E409}" type="slidenum">
              <a:rPr lang="en-IN" smtClean="0"/>
            </a:fld>
            <a:endParaRPr lang="en-IN"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0859" y="2799043"/>
            <a:ext cx="10515600" cy="1325563"/>
          </a:xfrm>
        </p:spPr>
        <p:txBody>
          <a:bodyPr/>
          <a:lstStyle/>
          <a:p>
            <a:r>
              <a:rPr lang="en-IN" b="1" dirty="0"/>
              <a:t>Where can CO</a:t>
            </a:r>
            <a:r>
              <a:rPr lang="en-IN" b="1" baseline="-25000" dirty="0"/>
              <a:t>2</a:t>
            </a:r>
            <a:r>
              <a:rPr lang="en-IN" b="1" dirty="0"/>
              <a:t> extracts be used?</a:t>
            </a:r>
            <a:br>
              <a:rPr lang="en-IN" dirty="0"/>
            </a:br>
            <a:endParaRPr lang="en-IN" dirty="0"/>
          </a:p>
        </p:txBody>
      </p:sp>
      <p:sp>
        <p:nvSpPr>
          <p:cNvPr id="4" name="Slide Number Placeholder 3"/>
          <p:cNvSpPr>
            <a:spLocks noGrp="1"/>
          </p:cNvSpPr>
          <p:nvPr>
            <p:ph type="sldNum" sz="quarter" idx="12"/>
          </p:nvPr>
        </p:nvSpPr>
        <p:spPr/>
        <p:txBody>
          <a:bodyPr/>
          <a:lstStyle/>
          <a:p>
            <a:fld id="{68F0AF7D-F68C-4D22-A745-0F26DB58E409}" type="slidenum">
              <a:rPr lang="en-IN" smtClean="0"/>
            </a:fld>
            <a:endParaRPr lang="en-IN"/>
          </a:p>
        </p:txBody>
      </p:sp>
      <p:pic>
        <p:nvPicPr>
          <p:cNvPr id="5" name="Picture 2" descr="grad"/>
          <p:cNvPicPr>
            <a:picLocks noChangeAspect="1" noChangeArrowheads="1"/>
          </p:cNvPicPr>
          <p:nvPr/>
        </p:nvPicPr>
        <p:blipFill>
          <a:blip r:embed="rId1" cstate="print"/>
          <a:srcRect/>
          <a:stretch>
            <a:fillRect/>
          </a:stretch>
        </p:blipFill>
        <p:spPr bwMode="auto">
          <a:xfrm>
            <a:off x="0" y="0"/>
            <a:ext cx="12192000" cy="609600"/>
          </a:xfrm>
          <a:prstGeom prst="rect">
            <a:avLst/>
          </a:prstGeom>
          <a:noFill/>
          <a:ln w="9525">
            <a:noFill/>
            <a:miter lim="800000"/>
            <a:headEnd/>
            <a:tailEnd/>
          </a:ln>
        </p:spPr>
      </p:pic>
      <p:pic>
        <p:nvPicPr>
          <p:cNvPr id="6" name="Picture 5" descr="curve"/>
          <p:cNvPicPr>
            <a:picLocks noChangeAspect="1" noChangeArrowheads="1"/>
          </p:cNvPicPr>
          <p:nvPr/>
        </p:nvPicPr>
        <p:blipFill>
          <a:blip r:embed="rId2" cstate="print"/>
          <a:srcRect/>
          <a:stretch>
            <a:fillRect/>
          </a:stretch>
        </p:blipFill>
        <p:spPr bwMode="auto">
          <a:xfrm>
            <a:off x="0" y="0"/>
            <a:ext cx="892175" cy="6858000"/>
          </a:xfrm>
          <a:prstGeom prst="rect">
            <a:avLst/>
          </a:prstGeom>
          <a:noFill/>
          <a:ln w="9525">
            <a:noFill/>
            <a:miter lim="800000"/>
            <a:headEnd/>
            <a:tailEnd/>
          </a:ln>
        </p:spPr>
      </p:pic>
      <p:graphicFrame>
        <p:nvGraphicFramePr>
          <p:cNvPr id="7" name="Object 3"/>
          <p:cNvGraphicFramePr>
            <a:graphicFrameLocks noGrp="1" noChangeAspect="1"/>
          </p:cNvGraphicFramePr>
          <p:nvPr/>
        </p:nvGraphicFramePr>
        <p:xfrm>
          <a:off x="0" y="175403"/>
          <a:ext cx="747713" cy="381000"/>
        </p:xfrm>
        <a:graphic>
          <a:graphicData uri="http://schemas.openxmlformats.org/presentationml/2006/ole">
            <mc:AlternateContent xmlns:mc="http://schemas.openxmlformats.org/markup-compatibility/2006">
              <mc:Choice xmlns:v="urn:schemas-microsoft-com:vml" Requires="v">
                <p:oleObj spid="_x0000_s68651" name="CorelDRAW" r:id="rId3" imgW="1334770" imgH="683260" progId="">
                  <p:embed/>
                </p:oleObj>
              </mc:Choice>
              <mc:Fallback>
                <p:oleObj name="CorelDRAW" r:id="rId3" imgW="1334770" imgH="683260" progId="">
                  <p:embed/>
                  <p:pic>
                    <p:nvPicPr>
                      <p:cNvPr id="0" name="Picture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5403"/>
                        <a:ext cx="747713"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36" descr="grad"/>
          <p:cNvPicPr>
            <a:picLocks noChangeAspect="1" noChangeArrowheads="1"/>
          </p:cNvPicPr>
          <p:nvPr/>
        </p:nvPicPr>
        <p:blipFill>
          <a:blip r:embed="rId1" cstate="print"/>
          <a:srcRect/>
          <a:stretch>
            <a:fillRect/>
          </a:stretch>
        </p:blipFill>
        <p:spPr bwMode="auto">
          <a:xfrm>
            <a:off x="20986" y="0"/>
            <a:ext cx="12171014" cy="609600"/>
          </a:xfrm>
          <a:prstGeom prst="rect">
            <a:avLst/>
          </a:prstGeom>
          <a:noFill/>
          <a:ln w="9525">
            <a:noFill/>
            <a:miter lim="800000"/>
            <a:headEnd/>
            <a:tailEnd/>
          </a:ln>
        </p:spPr>
      </p:pic>
      <p:sp>
        <p:nvSpPr>
          <p:cNvPr id="3" name="Content Placeholder 2"/>
          <p:cNvSpPr>
            <a:spLocks noGrp="1"/>
          </p:cNvSpPr>
          <p:nvPr>
            <p:ph idx="1"/>
          </p:nvPr>
        </p:nvSpPr>
        <p:spPr>
          <a:xfrm>
            <a:off x="1043796" y="118125"/>
            <a:ext cx="10484788" cy="408086"/>
          </a:xfrm>
        </p:spPr>
        <p:txBody>
          <a:bodyPr>
            <a:normAutofit fontScale="92500" lnSpcReduction="20000"/>
          </a:bodyPr>
          <a:lstStyle/>
          <a:p>
            <a:pPr>
              <a:buNone/>
            </a:pPr>
            <a:r>
              <a:rPr lang="en-IN" dirty="0"/>
              <a:t>Oral Care products</a:t>
            </a:r>
            <a:endParaRPr lang="en-IN" dirty="0"/>
          </a:p>
        </p:txBody>
      </p:sp>
      <p:sp>
        <p:nvSpPr>
          <p:cNvPr id="4" name="Slide Number Placeholder 3"/>
          <p:cNvSpPr>
            <a:spLocks noGrp="1"/>
          </p:cNvSpPr>
          <p:nvPr>
            <p:ph type="sldNum" sz="quarter" idx="12"/>
          </p:nvPr>
        </p:nvSpPr>
        <p:spPr/>
        <p:txBody>
          <a:bodyPr/>
          <a:lstStyle/>
          <a:p>
            <a:fld id="{68F0AF7D-F68C-4D22-A745-0F26DB58E409}" type="slidenum">
              <a:rPr lang="en-IN" smtClean="0"/>
            </a:fld>
            <a:endParaRPr lang="en-IN"/>
          </a:p>
        </p:txBody>
      </p:sp>
      <p:pic>
        <p:nvPicPr>
          <p:cNvPr id="6" name="Picture 1037" descr="curve"/>
          <p:cNvPicPr>
            <a:picLocks noChangeAspect="1" noChangeArrowheads="1"/>
          </p:cNvPicPr>
          <p:nvPr/>
        </p:nvPicPr>
        <p:blipFill>
          <a:blip r:embed="rId2" cstate="print"/>
          <a:srcRect/>
          <a:stretch>
            <a:fillRect/>
          </a:stretch>
        </p:blipFill>
        <p:spPr bwMode="auto">
          <a:xfrm>
            <a:off x="0" y="0"/>
            <a:ext cx="892175" cy="6858000"/>
          </a:xfrm>
          <a:prstGeom prst="rect">
            <a:avLst/>
          </a:prstGeom>
          <a:noFill/>
          <a:ln w="9525">
            <a:noFill/>
            <a:miter lim="800000"/>
            <a:headEnd/>
            <a:tailEnd/>
          </a:ln>
        </p:spPr>
      </p:pic>
      <p:graphicFrame>
        <p:nvGraphicFramePr>
          <p:cNvPr id="7" name="Object 9"/>
          <p:cNvGraphicFramePr>
            <a:graphicFrameLocks noGrp="1" noChangeAspect="1"/>
          </p:cNvGraphicFramePr>
          <p:nvPr/>
        </p:nvGraphicFramePr>
        <p:xfrm>
          <a:off x="41972" y="77372"/>
          <a:ext cx="747712" cy="381000"/>
        </p:xfrm>
        <a:graphic>
          <a:graphicData uri="http://schemas.openxmlformats.org/presentationml/2006/ole">
            <mc:AlternateContent xmlns:mc="http://schemas.openxmlformats.org/markup-compatibility/2006">
              <mc:Choice xmlns:v="urn:schemas-microsoft-com:vml" Requires="v">
                <p:oleObj spid="_x0000_s63531" name="CorelDRAW" r:id="rId3" imgW="1334770" imgH="683260" progId="">
                  <p:embed/>
                </p:oleObj>
              </mc:Choice>
              <mc:Fallback>
                <p:oleObj name="CorelDRAW" r:id="rId3" imgW="1334770" imgH="683260" progId="">
                  <p:embed/>
                  <p:pic>
                    <p:nvPicPr>
                      <p:cNvPr id="0" name="Picture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72" y="77372"/>
                        <a:ext cx="747712"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3492" name="Picture 4" descr="C:\Users\Dev\Desktop\0f3cbff040aa7d1fed7abfa6727b986b.jpg"/>
          <p:cNvPicPr>
            <a:picLocks noChangeAspect="1" noChangeArrowheads="1"/>
          </p:cNvPicPr>
          <p:nvPr/>
        </p:nvPicPr>
        <p:blipFill>
          <a:blip r:embed="rId5"/>
          <a:srcRect/>
          <a:stretch>
            <a:fillRect/>
          </a:stretch>
        </p:blipFill>
        <p:spPr bwMode="auto">
          <a:xfrm>
            <a:off x="4501661" y="1408112"/>
            <a:ext cx="2955924" cy="2955925"/>
          </a:xfrm>
          <a:prstGeom prst="rect">
            <a:avLst/>
          </a:prstGeom>
          <a:noFill/>
        </p:spPr>
      </p:pic>
      <p:pic>
        <p:nvPicPr>
          <p:cNvPr id="63493" name="Picture 5" descr="C:\Users\Dev\Desktop\95946bea-c3e3-44a6-b388-3fbf940b8c86_1.66c4bee2e5a0c432c8c45d2f6935acba.jpeg"/>
          <p:cNvPicPr>
            <a:picLocks noChangeAspect="1" noChangeArrowheads="1"/>
          </p:cNvPicPr>
          <p:nvPr/>
        </p:nvPicPr>
        <p:blipFill>
          <a:blip r:embed="rId6" cstate="print"/>
          <a:srcRect/>
          <a:stretch>
            <a:fillRect/>
          </a:stretch>
        </p:blipFill>
        <p:spPr bwMode="auto">
          <a:xfrm>
            <a:off x="1012873" y="1251511"/>
            <a:ext cx="3000912" cy="3000912"/>
          </a:xfrm>
          <a:prstGeom prst="rect">
            <a:avLst/>
          </a:prstGeom>
          <a:noFill/>
        </p:spPr>
      </p:pic>
      <p:pic>
        <p:nvPicPr>
          <p:cNvPr id="63494" name="Picture 6" descr="C:\Users\Dev\Desktop\414tDB9TnrL._AC_UL320_SR186,320_.jpg"/>
          <p:cNvPicPr>
            <a:picLocks noChangeAspect="1" noChangeArrowheads="1"/>
          </p:cNvPicPr>
          <p:nvPr/>
        </p:nvPicPr>
        <p:blipFill>
          <a:blip r:embed="rId7"/>
          <a:srcRect/>
          <a:stretch>
            <a:fillRect/>
          </a:stretch>
        </p:blipFill>
        <p:spPr bwMode="auto">
          <a:xfrm>
            <a:off x="1295034" y="3810000"/>
            <a:ext cx="1771650" cy="3048000"/>
          </a:xfrm>
          <a:prstGeom prst="rect">
            <a:avLst/>
          </a:prstGeom>
          <a:noFill/>
        </p:spPr>
      </p:pic>
      <p:pic>
        <p:nvPicPr>
          <p:cNvPr id="63495" name="Picture 7" descr="C:\Users\Dev\Desktop\41uD12kF3FL.jpg"/>
          <p:cNvPicPr>
            <a:picLocks noChangeAspect="1" noChangeArrowheads="1"/>
          </p:cNvPicPr>
          <p:nvPr/>
        </p:nvPicPr>
        <p:blipFill>
          <a:blip r:embed="rId8"/>
          <a:srcRect/>
          <a:stretch>
            <a:fillRect/>
          </a:stretch>
        </p:blipFill>
        <p:spPr bwMode="auto">
          <a:xfrm>
            <a:off x="3137093" y="3351064"/>
            <a:ext cx="3506935" cy="3506936"/>
          </a:xfrm>
          <a:prstGeom prst="rect">
            <a:avLst/>
          </a:prstGeom>
          <a:noFill/>
        </p:spPr>
      </p:pic>
      <p:pic>
        <p:nvPicPr>
          <p:cNvPr id="63496" name="Picture 8" descr="C:\Users\Dev\Desktop\8bc70660-b415-4e4f-9904-67d2ed741703_1.76e1ffd30832fb7dceb6ab200abfd154.jpeg"/>
          <p:cNvPicPr>
            <a:picLocks noChangeAspect="1" noChangeArrowheads="1"/>
          </p:cNvPicPr>
          <p:nvPr/>
        </p:nvPicPr>
        <p:blipFill>
          <a:blip r:embed="rId9"/>
          <a:srcRect/>
          <a:stretch>
            <a:fillRect/>
          </a:stretch>
        </p:blipFill>
        <p:spPr bwMode="auto">
          <a:xfrm>
            <a:off x="6981922" y="3532993"/>
            <a:ext cx="3325007" cy="3325007"/>
          </a:xfrm>
          <a:prstGeom prst="rect">
            <a:avLst/>
          </a:prstGeom>
          <a:noFill/>
        </p:spPr>
      </p:pic>
      <p:pic>
        <p:nvPicPr>
          <p:cNvPr id="63497" name="Picture 9" descr="C:\Users\Dev\Desktop\download.jpg"/>
          <p:cNvPicPr>
            <a:picLocks noChangeAspect="1" noChangeArrowheads="1"/>
          </p:cNvPicPr>
          <p:nvPr/>
        </p:nvPicPr>
        <p:blipFill>
          <a:blip r:embed="rId10"/>
          <a:srcRect/>
          <a:stretch>
            <a:fillRect/>
          </a:stretch>
        </p:blipFill>
        <p:spPr bwMode="auto">
          <a:xfrm>
            <a:off x="8210135" y="933596"/>
            <a:ext cx="1333500" cy="2438400"/>
          </a:xfrm>
          <a:prstGeom prst="rect">
            <a:avLst/>
          </a:prstGeom>
          <a:noFill/>
        </p:spPr>
      </p:pic>
      <p:pic>
        <p:nvPicPr>
          <p:cNvPr id="63498" name="Picture 10" descr="C:\Users\Dev\Desktop\images.jpg"/>
          <p:cNvPicPr>
            <a:picLocks noChangeAspect="1" noChangeArrowheads="1"/>
          </p:cNvPicPr>
          <p:nvPr/>
        </p:nvPicPr>
        <p:blipFill>
          <a:blip r:embed="rId11"/>
          <a:srcRect/>
          <a:stretch>
            <a:fillRect/>
          </a:stretch>
        </p:blipFill>
        <p:spPr bwMode="auto">
          <a:xfrm>
            <a:off x="9625408" y="1911350"/>
            <a:ext cx="2566592" cy="2984207"/>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32" name="Picture 20" descr="C:\Users\Dev\Desktop\bodylotion.jpg"/>
          <p:cNvPicPr>
            <a:picLocks noChangeAspect="1" noChangeArrowheads="1"/>
          </p:cNvPicPr>
          <p:nvPr/>
        </p:nvPicPr>
        <p:blipFill>
          <a:blip r:embed="rId1"/>
          <a:srcRect/>
          <a:stretch>
            <a:fillRect/>
          </a:stretch>
        </p:blipFill>
        <p:spPr bwMode="auto">
          <a:xfrm>
            <a:off x="9271000" y="893015"/>
            <a:ext cx="2921000" cy="3860800"/>
          </a:xfrm>
          <a:prstGeom prst="rect">
            <a:avLst/>
          </a:prstGeom>
          <a:noFill/>
        </p:spPr>
      </p:pic>
      <p:pic>
        <p:nvPicPr>
          <p:cNvPr id="5" name="Picture 1036" descr="grad"/>
          <p:cNvPicPr>
            <a:picLocks noChangeAspect="1" noChangeArrowheads="1"/>
          </p:cNvPicPr>
          <p:nvPr/>
        </p:nvPicPr>
        <p:blipFill>
          <a:blip r:embed="rId2" cstate="print"/>
          <a:srcRect/>
          <a:stretch>
            <a:fillRect/>
          </a:stretch>
        </p:blipFill>
        <p:spPr bwMode="auto">
          <a:xfrm>
            <a:off x="20986" y="0"/>
            <a:ext cx="12150028" cy="609600"/>
          </a:xfrm>
          <a:prstGeom prst="rect">
            <a:avLst/>
          </a:prstGeom>
          <a:noFill/>
          <a:ln w="9525">
            <a:noFill/>
            <a:miter lim="800000"/>
            <a:headEnd/>
            <a:tailEnd/>
          </a:ln>
        </p:spPr>
      </p:pic>
      <p:sp>
        <p:nvSpPr>
          <p:cNvPr id="2" name="Title 1"/>
          <p:cNvSpPr>
            <a:spLocks noGrp="1"/>
          </p:cNvSpPr>
          <p:nvPr>
            <p:ph type="title"/>
          </p:nvPr>
        </p:nvSpPr>
        <p:spPr>
          <a:xfrm>
            <a:off x="891987" y="-336176"/>
            <a:ext cx="10515600" cy="1325563"/>
          </a:xfrm>
        </p:spPr>
        <p:txBody>
          <a:bodyPr/>
          <a:lstStyle/>
          <a:p>
            <a:r>
              <a:rPr lang="en-IN" sz="3200" b="1" dirty="0"/>
              <a:t>Body care products</a:t>
            </a:r>
            <a:endParaRPr lang="en-IN" sz="3200" b="1" dirty="0"/>
          </a:p>
        </p:txBody>
      </p:sp>
      <p:sp>
        <p:nvSpPr>
          <p:cNvPr id="4" name="Slide Number Placeholder 3"/>
          <p:cNvSpPr>
            <a:spLocks noGrp="1"/>
          </p:cNvSpPr>
          <p:nvPr>
            <p:ph type="sldNum" sz="quarter" idx="12"/>
          </p:nvPr>
        </p:nvSpPr>
        <p:spPr/>
        <p:txBody>
          <a:bodyPr/>
          <a:lstStyle/>
          <a:p>
            <a:fld id="{68F0AF7D-F68C-4D22-A745-0F26DB58E409}" type="slidenum">
              <a:rPr lang="en-IN" smtClean="0"/>
            </a:fld>
            <a:endParaRPr lang="en-IN" dirty="0"/>
          </a:p>
        </p:txBody>
      </p:sp>
      <p:pic>
        <p:nvPicPr>
          <p:cNvPr id="6" name="Picture 1037" descr="curve"/>
          <p:cNvPicPr>
            <a:picLocks noChangeAspect="1" noChangeArrowheads="1"/>
          </p:cNvPicPr>
          <p:nvPr/>
        </p:nvPicPr>
        <p:blipFill>
          <a:blip r:embed="rId3" cstate="print"/>
          <a:srcRect/>
          <a:stretch>
            <a:fillRect/>
          </a:stretch>
        </p:blipFill>
        <p:spPr bwMode="auto">
          <a:xfrm>
            <a:off x="0" y="0"/>
            <a:ext cx="892175" cy="6858000"/>
          </a:xfrm>
          <a:prstGeom prst="rect">
            <a:avLst/>
          </a:prstGeom>
          <a:noFill/>
          <a:ln w="9525">
            <a:noFill/>
            <a:miter lim="800000"/>
            <a:headEnd/>
            <a:tailEnd/>
          </a:ln>
        </p:spPr>
      </p:pic>
      <p:graphicFrame>
        <p:nvGraphicFramePr>
          <p:cNvPr id="7" name="Object 9"/>
          <p:cNvGraphicFramePr>
            <a:graphicFrameLocks noGrp="1" noChangeAspect="1"/>
          </p:cNvGraphicFramePr>
          <p:nvPr/>
        </p:nvGraphicFramePr>
        <p:xfrm>
          <a:off x="41972" y="77372"/>
          <a:ext cx="747712" cy="381000"/>
        </p:xfrm>
        <a:graphic>
          <a:graphicData uri="http://schemas.openxmlformats.org/presentationml/2006/ole">
            <mc:AlternateContent xmlns:mc="http://schemas.openxmlformats.org/markup-compatibility/2006">
              <mc:Choice xmlns:v="urn:schemas-microsoft-com:vml" Requires="v">
                <p:oleObj spid="_x0000_s64555" name="CorelDRAW" r:id="rId4" imgW="1334770" imgH="683260" progId="">
                  <p:embed/>
                </p:oleObj>
              </mc:Choice>
              <mc:Fallback>
                <p:oleObj name="CorelDRAW" r:id="rId4" imgW="1334770" imgH="683260" progId="">
                  <p:embed/>
                  <p:pic>
                    <p:nvPicPr>
                      <p:cNvPr id="0" name="Picture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72" y="77372"/>
                        <a:ext cx="747712"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4531" name="Picture 19" descr="C:\Users\Dev\Desktop\moisturiser.jpg"/>
          <p:cNvPicPr>
            <a:picLocks noChangeAspect="1" noChangeArrowheads="1"/>
          </p:cNvPicPr>
          <p:nvPr/>
        </p:nvPicPr>
        <p:blipFill>
          <a:blip r:embed="rId6"/>
          <a:srcRect/>
          <a:stretch>
            <a:fillRect/>
          </a:stretch>
        </p:blipFill>
        <p:spPr bwMode="auto">
          <a:xfrm>
            <a:off x="6755559" y="2997200"/>
            <a:ext cx="2921000" cy="3860800"/>
          </a:xfrm>
          <a:prstGeom prst="rect">
            <a:avLst/>
          </a:prstGeom>
          <a:noFill/>
        </p:spPr>
      </p:pic>
      <p:sp>
        <p:nvSpPr>
          <p:cNvPr id="14" name="TextBox 13"/>
          <p:cNvSpPr txBox="1"/>
          <p:nvPr/>
        </p:nvSpPr>
        <p:spPr>
          <a:xfrm>
            <a:off x="3615299" y="6488668"/>
            <a:ext cx="5933872" cy="369332"/>
          </a:xfrm>
          <a:prstGeom prst="rect">
            <a:avLst/>
          </a:prstGeom>
          <a:noFill/>
        </p:spPr>
        <p:txBody>
          <a:bodyPr wrap="square" rtlCol="0">
            <a:spAutoFit/>
          </a:bodyPr>
          <a:lstStyle/>
          <a:p>
            <a:r>
              <a:rPr lang="en-IN" dirty="0"/>
              <a:t>Creams, lotions, shampoos, conditioners, soaps</a:t>
            </a:r>
            <a:endParaRPr lang="en-IN" dirty="0"/>
          </a:p>
        </p:txBody>
      </p:sp>
      <p:pic>
        <p:nvPicPr>
          <p:cNvPr id="64518" name="Picture 6" descr="C:\Users\Dev\Desktop\av_sku_AKWP01_71692_355x600_0.jpg"/>
          <p:cNvPicPr>
            <a:picLocks noChangeAspect="1" noChangeArrowheads="1"/>
          </p:cNvPicPr>
          <p:nvPr/>
        </p:nvPicPr>
        <p:blipFill>
          <a:blip r:embed="rId7"/>
          <a:srcRect/>
          <a:stretch>
            <a:fillRect/>
          </a:stretch>
        </p:blipFill>
        <p:spPr bwMode="auto">
          <a:xfrm>
            <a:off x="3914192" y="618564"/>
            <a:ext cx="3034950" cy="5129493"/>
          </a:xfrm>
          <a:prstGeom prst="rect">
            <a:avLst/>
          </a:prstGeom>
          <a:noFill/>
        </p:spPr>
      </p:pic>
      <p:pic>
        <p:nvPicPr>
          <p:cNvPr id="64519" name="Picture 7" descr="C:\Users\Dev\Desktop\av_sku_A8F401_41023_355x600_0.jpg"/>
          <p:cNvPicPr>
            <a:picLocks noChangeAspect="1" noChangeArrowheads="1"/>
          </p:cNvPicPr>
          <p:nvPr/>
        </p:nvPicPr>
        <p:blipFill>
          <a:blip r:embed="rId8"/>
          <a:srcRect/>
          <a:stretch>
            <a:fillRect/>
          </a:stretch>
        </p:blipFill>
        <p:spPr bwMode="auto">
          <a:xfrm>
            <a:off x="7476564" y="648010"/>
            <a:ext cx="1665585" cy="2815074"/>
          </a:xfrm>
          <a:prstGeom prst="rect">
            <a:avLst/>
          </a:prstGeom>
          <a:noFill/>
        </p:spPr>
      </p:pic>
      <p:pic>
        <p:nvPicPr>
          <p:cNvPr id="64522" name="Picture 10"/>
          <p:cNvPicPr>
            <a:picLocks noChangeAspect="1" noChangeArrowheads="1"/>
          </p:cNvPicPr>
          <p:nvPr/>
        </p:nvPicPr>
        <p:blipFill>
          <a:blip r:embed="rId9" cstate="print"/>
          <a:srcRect/>
          <a:stretch>
            <a:fillRect/>
          </a:stretch>
        </p:blipFill>
        <p:spPr bwMode="auto">
          <a:xfrm>
            <a:off x="1210236" y="1745628"/>
            <a:ext cx="3150907" cy="3834996"/>
          </a:xfrm>
          <a:prstGeom prst="rect">
            <a:avLst/>
          </a:prstGeom>
          <a:noFill/>
          <a:ln w="9525">
            <a:noFill/>
            <a:miter lim="800000"/>
            <a:headEnd/>
            <a:tailEnd/>
          </a:ln>
          <a:effectLst/>
        </p:spPr>
      </p:pic>
      <p:sp>
        <p:nvSpPr>
          <p:cNvPr id="13" name="TextBox 12"/>
          <p:cNvSpPr txBox="1"/>
          <p:nvPr/>
        </p:nvSpPr>
        <p:spPr>
          <a:xfrm>
            <a:off x="1311215" y="5667554"/>
            <a:ext cx="2803585" cy="646331"/>
          </a:xfrm>
          <a:prstGeom prst="rect">
            <a:avLst/>
          </a:prstGeom>
          <a:noFill/>
        </p:spPr>
        <p:txBody>
          <a:bodyPr wrap="square" rtlCol="0">
            <a:spAutoFit/>
          </a:bodyPr>
          <a:lstStyle/>
          <a:p>
            <a:r>
              <a:rPr lang="en-IN" dirty="0">
                <a:hlinkClick r:id="rId10"/>
              </a:rPr>
              <a:t>www.worldorganics.com</a:t>
            </a:r>
            <a:r>
              <a:rPr lang="en-IN" dirty="0"/>
              <a:t>		</a:t>
            </a:r>
            <a:endParaRPr lang="en-IN" dirty="0"/>
          </a:p>
        </p:txBody>
      </p:sp>
      <p:sp>
        <p:nvSpPr>
          <p:cNvPr id="15" name="TextBox 14"/>
          <p:cNvSpPr txBox="1"/>
          <p:nvPr/>
        </p:nvSpPr>
        <p:spPr>
          <a:xfrm>
            <a:off x="4623757" y="5762445"/>
            <a:ext cx="1975449" cy="646331"/>
          </a:xfrm>
          <a:prstGeom prst="rect">
            <a:avLst/>
          </a:prstGeom>
          <a:noFill/>
        </p:spPr>
        <p:txBody>
          <a:bodyPr wrap="square" rtlCol="0">
            <a:spAutoFit/>
          </a:bodyPr>
          <a:lstStyle/>
          <a:p>
            <a:r>
              <a:rPr lang="en-IN" dirty="0">
                <a:hlinkClick r:id="rId11"/>
              </a:rPr>
              <a:t>www.aveda.com</a:t>
            </a:r>
            <a:r>
              <a:rPr lang="en-IN" dirty="0"/>
              <a:t>	</a:t>
            </a:r>
            <a:endParaRPr lang="en-IN" dirty="0"/>
          </a:p>
        </p:txBody>
      </p:sp>
      <p:sp>
        <p:nvSpPr>
          <p:cNvPr id="16" name="TextBox 15"/>
          <p:cNvSpPr txBox="1"/>
          <p:nvPr/>
        </p:nvSpPr>
        <p:spPr>
          <a:xfrm>
            <a:off x="9420045" y="4908431"/>
            <a:ext cx="2648310" cy="646331"/>
          </a:xfrm>
          <a:prstGeom prst="rect">
            <a:avLst/>
          </a:prstGeom>
          <a:noFill/>
        </p:spPr>
        <p:txBody>
          <a:bodyPr wrap="square" rtlCol="0">
            <a:spAutoFit/>
          </a:bodyPr>
          <a:lstStyle/>
          <a:p>
            <a:r>
              <a:rPr lang="en-IN" dirty="0">
                <a:hlinkClick r:id="rId12"/>
              </a:rPr>
              <a:t>http://happyfamily.org.in/</a:t>
            </a:r>
            <a:r>
              <a:rPr lang="en-IN" dirty="0"/>
              <a:t>		</a:t>
            </a:r>
            <a:endParaRPr lang="en-IN"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36" descr="grad"/>
          <p:cNvPicPr>
            <a:picLocks noChangeAspect="1" noChangeArrowheads="1"/>
          </p:cNvPicPr>
          <p:nvPr/>
        </p:nvPicPr>
        <p:blipFill>
          <a:blip r:embed="rId1" cstate="print"/>
          <a:srcRect/>
          <a:stretch>
            <a:fillRect/>
          </a:stretch>
        </p:blipFill>
        <p:spPr bwMode="auto">
          <a:xfrm>
            <a:off x="20986" y="0"/>
            <a:ext cx="12150028" cy="609600"/>
          </a:xfrm>
          <a:prstGeom prst="rect">
            <a:avLst/>
          </a:prstGeom>
          <a:noFill/>
          <a:ln w="9525">
            <a:noFill/>
            <a:miter lim="800000"/>
            <a:headEnd/>
            <a:tailEnd/>
          </a:ln>
        </p:spPr>
      </p:pic>
      <p:sp>
        <p:nvSpPr>
          <p:cNvPr id="2" name="Title 1"/>
          <p:cNvSpPr>
            <a:spLocks noGrp="1"/>
          </p:cNvSpPr>
          <p:nvPr>
            <p:ph type="title"/>
          </p:nvPr>
        </p:nvSpPr>
        <p:spPr>
          <a:xfrm>
            <a:off x="947129" y="-146649"/>
            <a:ext cx="10130118" cy="858557"/>
          </a:xfrm>
        </p:spPr>
        <p:txBody>
          <a:bodyPr>
            <a:normAutofit/>
          </a:bodyPr>
          <a:lstStyle/>
          <a:p>
            <a:r>
              <a:rPr lang="en-IN" sz="3200" b="1" dirty="0"/>
              <a:t>Massage and therapeutic oils</a:t>
            </a:r>
            <a:endParaRPr lang="en-IN" sz="3200" b="1" dirty="0"/>
          </a:p>
        </p:txBody>
      </p:sp>
      <p:sp>
        <p:nvSpPr>
          <p:cNvPr id="4" name="Slide Number Placeholder 3"/>
          <p:cNvSpPr>
            <a:spLocks noGrp="1"/>
          </p:cNvSpPr>
          <p:nvPr>
            <p:ph type="sldNum" sz="quarter" idx="12"/>
          </p:nvPr>
        </p:nvSpPr>
        <p:spPr/>
        <p:txBody>
          <a:bodyPr/>
          <a:lstStyle/>
          <a:p>
            <a:fld id="{68F0AF7D-F68C-4D22-A745-0F26DB58E409}" type="slidenum">
              <a:rPr lang="en-IN" smtClean="0"/>
            </a:fld>
            <a:endParaRPr lang="en-IN"/>
          </a:p>
        </p:txBody>
      </p:sp>
      <p:pic>
        <p:nvPicPr>
          <p:cNvPr id="6" name="Picture 1037" descr="curve"/>
          <p:cNvPicPr>
            <a:picLocks noChangeAspect="1" noChangeArrowheads="1"/>
          </p:cNvPicPr>
          <p:nvPr/>
        </p:nvPicPr>
        <p:blipFill>
          <a:blip r:embed="rId2" cstate="print"/>
          <a:srcRect/>
          <a:stretch>
            <a:fillRect/>
          </a:stretch>
        </p:blipFill>
        <p:spPr bwMode="auto">
          <a:xfrm>
            <a:off x="0" y="0"/>
            <a:ext cx="892175" cy="6858000"/>
          </a:xfrm>
          <a:prstGeom prst="rect">
            <a:avLst/>
          </a:prstGeom>
          <a:noFill/>
          <a:ln w="9525">
            <a:noFill/>
            <a:miter lim="800000"/>
            <a:headEnd/>
            <a:tailEnd/>
          </a:ln>
        </p:spPr>
      </p:pic>
      <p:graphicFrame>
        <p:nvGraphicFramePr>
          <p:cNvPr id="7" name="Object 9"/>
          <p:cNvGraphicFramePr>
            <a:graphicFrameLocks noGrp="1" noChangeAspect="1"/>
          </p:cNvGraphicFramePr>
          <p:nvPr/>
        </p:nvGraphicFramePr>
        <p:xfrm>
          <a:off x="41972" y="77372"/>
          <a:ext cx="747712" cy="381000"/>
        </p:xfrm>
        <a:graphic>
          <a:graphicData uri="http://schemas.openxmlformats.org/presentationml/2006/ole">
            <mc:AlternateContent xmlns:mc="http://schemas.openxmlformats.org/markup-compatibility/2006">
              <mc:Choice xmlns:v="urn:schemas-microsoft-com:vml" Requires="v">
                <p:oleObj spid="_x0000_s65579" name="CorelDRAW" r:id="rId3" imgW="1334770" imgH="683260" progId="">
                  <p:embed/>
                </p:oleObj>
              </mc:Choice>
              <mc:Fallback>
                <p:oleObj name="CorelDRAW" r:id="rId3" imgW="1334770" imgH="683260" progId="">
                  <p:embed/>
                  <p:pic>
                    <p:nvPicPr>
                      <p:cNvPr id="0" name="Picture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72" y="77372"/>
                        <a:ext cx="747712"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5540" name="Picture 4" descr="C:\Users\Dev\Desktop\single__04739.1466632435.165.217.jpg"/>
          <p:cNvPicPr>
            <a:picLocks noChangeAspect="1" noChangeArrowheads="1"/>
          </p:cNvPicPr>
          <p:nvPr/>
        </p:nvPicPr>
        <p:blipFill>
          <a:blip r:embed="rId5"/>
          <a:srcRect/>
          <a:stretch>
            <a:fillRect/>
          </a:stretch>
        </p:blipFill>
        <p:spPr bwMode="auto">
          <a:xfrm>
            <a:off x="3304479" y="2285999"/>
            <a:ext cx="1845743" cy="4005263"/>
          </a:xfrm>
          <a:prstGeom prst="rect">
            <a:avLst/>
          </a:prstGeom>
          <a:noFill/>
        </p:spPr>
      </p:pic>
      <p:pic>
        <p:nvPicPr>
          <p:cNvPr id="65541" name="Picture 5" descr="C:\Users\Dev\Desktop\single__99719.1466633652.165.217.jpg"/>
          <p:cNvPicPr>
            <a:picLocks noChangeAspect="1" noChangeArrowheads="1"/>
          </p:cNvPicPr>
          <p:nvPr/>
        </p:nvPicPr>
        <p:blipFill>
          <a:blip r:embed="rId6"/>
          <a:srcRect/>
          <a:stretch>
            <a:fillRect/>
          </a:stretch>
        </p:blipFill>
        <p:spPr bwMode="auto">
          <a:xfrm>
            <a:off x="1164758" y="2284731"/>
            <a:ext cx="1833935" cy="3979639"/>
          </a:xfrm>
          <a:prstGeom prst="rect">
            <a:avLst/>
          </a:prstGeom>
          <a:noFill/>
        </p:spPr>
      </p:pic>
      <p:pic>
        <p:nvPicPr>
          <p:cNvPr id="65542" name="Picture 6" descr="C:\Users\Dev\Desktop\anti_aging_oil_bottle_web_sized_09584.1376333792.165.217__20201.1389138403.328.245.jpg"/>
          <p:cNvPicPr>
            <a:picLocks noChangeAspect="1" noChangeArrowheads="1"/>
          </p:cNvPicPr>
          <p:nvPr/>
        </p:nvPicPr>
        <p:blipFill>
          <a:blip r:embed="rId7"/>
          <a:srcRect/>
          <a:stretch>
            <a:fillRect/>
          </a:stretch>
        </p:blipFill>
        <p:spPr bwMode="auto">
          <a:xfrm>
            <a:off x="7328648" y="2286000"/>
            <a:ext cx="1867406" cy="3859306"/>
          </a:xfrm>
          <a:prstGeom prst="rect">
            <a:avLst/>
          </a:prstGeom>
          <a:noFill/>
        </p:spPr>
      </p:pic>
      <p:pic>
        <p:nvPicPr>
          <p:cNvPr id="65543" name="Picture 7" descr="C:\Users\Dev\Desktop\8-Oz__02795.1463173921.165.217.jpg"/>
          <p:cNvPicPr>
            <a:picLocks noChangeAspect="1" noChangeArrowheads="1"/>
          </p:cNvPicPr>
          <p:nvPr/>
        </p:nvPicPr>
        <p:blipFill>
          <a:blip r:embed="rId8"/>
          <a:srcRect/>
          <a:stretch>
            <a:fillRect/>
          </a:stretch>
        </p:blipFill>
        <p:spPr bwMode="auto">
          <a:xfrm>
            <a:off x="5360239" y="2305033"/>
            <a:ext cx="1793595" cy="3892101"/>
          </a:xfrm>
          <a:prstGeom prst="rect">
            <a:avLst/>
          </a:prstGeom>
          <a:noFill/>
        </p:spPr>
      </p:pic>
      <p:pic>
        <p:nvPicPr>
          <p:cNvPr id="65544" name="Picture 8" descr="C:\Users\Dev\Desktop\0000238_nartana-liniment_415.png"/>
          <p:cNvPicPr>
            <a:picLocks noChangeAspect="1" noChangeArrowheads="1"/>
          </p:cNvPicPr>
          <p:nvPr/>
        </p:nvPicPr>
        <p:blipFill>
          <a:blip r:embed="rId9"/>
          <a:srcRect/>
          <a:stretch>
            <a:fillRect/>
          </a:stretch>
        </p:blipFill>
        <p:spPr bwMode="auto">
          <a:xfrm>
            <a:off x="8459133" y="2111190"/>
            <a:ext cx="4070685" cy="4100326"/>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36" descr="grad"/>
          <p:cNvPicPr>
            <a:picLocks noChangeAspect="1" noChangeArrowheads="1"/>
          </p:cNvPicPr>
          <p:nvPr/>
        </p:nvPicPr>
        <p:blipFill>
          <a:blip r:embed="rId1" cstate="print"/>
          <a:srcRect/>
          <a:stretch>
            <a:fillRect/>
          </a:stretch>
        </p:blipFill>
        <p:spPr bwMode="auto">
          <a:xfrm>
            <a:off x="20986" y="0"/>
            <a:ext cx="12150028" cy="609600"/>
          </a:xfrm>
          <a:prstGeom prst="rect">
            <a:avLst/>
          </a:prstGeom>
          <a:noFill/>
          <a:ln w="9525">
            <a:noFill/>
            <a:miter lim="800000"/>
            <a:headEnd/>
            <a:tailEnd/>
          </a:ln>
        </p:spPr>
      </p:pic>
      <p:sp>
        <p:nvSpPr>
          <p:cNvPr id="2" name="Title 1"/>
          <p:cNvSpPr>
            <a:spLocks noGrp="1"/>
          </p:cNvSpPr>
          <p:nvPr>
            <p:ph type="title"/>
          </p:nvPr>
        </p:nvSpPr>
        <p:spPr>
          <a:xfrm>
            <a:off x="931653" y="1"/>
            <a:ext cx="11260346" cy="681486"/>
          </a:xfrm>
        </p:spPr>
        <p:txBody>
          <a:bodyPr>
            <a:normAutofit/>
          </a:bodyPr>
          <a:lstStyle/>
          <a:p>
            <a:r>
              <a:rPr lang="en-IN" sz="3200" b="1" dirty="0"/>
              <a:t>Advantages of using CO</a:t>
            </a:r>
            <a:r>
              <a:rPr lang="en-IN" sz="3200" b="1" baseline="-25000" dirty="0"/>
              <a:t>2</a:t>
            </a:r>
            <a:r>
              <a:rPr lang="en-IN" sz="3200" b="1" dirty="0"/>
              <a:t> extracts in topical healthcare applications</a:t>
            </a:r>
            <a:endParaRPr lang="en-IN" sz="3200" b="1" dirty="0"/>
          </a:p>
        </p:txBody>
      </p:sp>
      <p:sp>
        <p:nvSpPr>
          <p:cNvPr id="3" name="Content Placeholder 2"/>
          <p:cNvSpPr>
            <a:spLocks noGrp="1"/>
          </p:cNvSpPr>
          <p:nvPr>
            <p:ph idx="1"/>
          </p:nvPr>
        </p:nvSpPr>
        <p:spPr/>
        <p:txBody>
          <a:bodyPr/>
          <a:lstStyle/>
          <a:p>
            <a:r>
              <a:rPr lang="en-IN" dirty="0"/>
              <a:t>Low concentration required</a:t>
            </a:r>
            <a:endParaRPr lang="en-IN" dirty="0"/>
          </a:p>
          <a:p>
            <a:r>
              <a:rPr lang="en-IN" dirty="0"/>
              <a:t>Better stability of products</a:t>
            </a:r>
            <a:endParaRPr lang="en-IN" dirty="0"/>
          </a:p>
          <a:p>
            <a:r>
              <a:rPr lang="en-IN" dirty="0"/>
              <a:t>Easy to solubilise in cosmetic products as it is lipid soluble in nature</a:t>
            </a:r>
            <a:endParaRPr lang="en-IN" dirty="0"/>
          </a:p>
          <a:p>
            <a:r>
              <a:rPr lang="en-IN" dirty="0"/>
              <a:t>Absorption and efficacy is much better than other extracts </a:t>
            </a:r>
            <a:endParaRPr lang="en-IN" dirty="0"/>
          </a:p>
          <a:p>
            <a:r>
              <a:rPr lang="en-IN" dirty="0"/>
              <a:t>Very low microbial count </a:t>
            </a:r>
            <a:endParaRPr lang="en-IN" dirty="0"/>
          </a:p>
          <a:p>
            <a:r>
              <a:rPr lang="en-IN" dirty="0"/>
              <a:t>No presence of heavy metals as it is a big issue in cosmetics in modern times</a:t>
            </a:r>
            <a:endParaRPr lang="en-IN" dirty="0"/>
          </a:p>
          <a:p>
            <a:endParaRPr lang="en-IN" dirty="0"/>
          </a:p>
        </p:txBody>
      </p:sp>
      <p:sp>
        <p:nvSpPr>
          <p:cNvPr id="4" name="Slide Number Placeholder 3"/>
          <p:cNvSpPr>
            <a:spLocks noGrp="1"/>
          </p:cNvSpPr>
          <p:nvPr>
            <p:ph type="sldNum" sz="quarter" idx="12"/>
          </p:nvPr>
        </p:nvSpPr>
        <p:spPr/>
        <p:txBody>
          <a:bodyPr/>
          <a:lstStyle/>
          <a:p>
            <a:fld id="{68F0AF7D-F68C-4D22-A745-0F26DB58E409}" type="slidenum">
              <a:rPr lang="en-IN" smtClean="0"/>
            </a:fld>
            <a:endParaRPr lang="en-IN"/>
          </a:p>
        </p:txBody>
      </p:sp>
      <p:pic>
        <p:nvPicPr>
          <p:cNvPr id="6" name="Picture 1037" descr="curve"/>
          <p:cNvPicPr>
            <a:picLocks noChangeAspect="1" noChangeArrowheads="1"/>
          </p:cNvPicPr>
          <p:nvPr/>
        </p:nvPicPr>
        <p:blipFill>
          <a:blip r:embed="rId2" cstate="print"/>
          <a:srcRect/>
          <a:stretch>
            <a:fillRect/>
          </a:stretch>
        </p:blipFill>
        <p:spPr bwMode="auto">
          <a:xfrm>
            <a:off x="0" y="0"/>
            <a:ext cx="892175" cy="6858000"/>
          </a:xfrm>
          <a:prstGeom prst="rect">
            <a:avLst/>
          </a:prstGeom>
          <a:noFill/>
          <a:ln w="9525">
            <a:noFill/>
            <a:miter lim="800000"/>
            <a:headEnd/>
            <a:tailEnd/>
          </a:ln>
        </p:spPr>
      </p:pic>
      <p:graphicFrame>
        <p:nvGraphicFramePr>
          <p:cNvPr id="7" name="Object 9"/>
          <p:cNvGraphicFramePr>
            <a:graphicFrameLocks noGrp="1" noChangeAspect="1"/>
          </p:cNvGraphicFramePr>
          <p:nvPr/>
        </p:nvGraphicFramePr>
        <p:xfrm>
          <a:off x="41972" y="77372"/>
          <a:ext cx="747712" cy="381000"/>
        </p:xfrm>
        <a:graphic>
          <a:graphicData uri="http://schemas.openxmlformats.org/presentationml/2006/ole">
            <mc:AlternateContent xmlns:mc="http://schemas.openxmlformats.org/markup-compatibility/2006">
              <mc:Choice xmlns:v="urn:schemas-microsoft-com:vml" Requires="v">
                <p:oleObj spid="_x0000_s103467" name="CorelDRAW" r:id="rId3" imgW="1334770" imgH="683260" progId="">
                  <p:embed/>
                </p:oleObj>
              </mc:Choice>
              <mc:Fallback>
                <p:oleObj name="CorelDRAW" r:id="rId3" imgW="1334770" imgH="683260" progId="">
                  <p:embed/>
                  <p:pic>
                    <p:nvPicPr>
                      <p:cNvPr id="0" name="Picture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72" y="77372"/>
                        <a:ext cx="747712"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8F0AF7D-F68C-4D22-A745-0F26DB58E409}" type="slidenum">
              <a:rPr lang="en-IN" smtClean="0"/>
            </a:fld>
            <a:endParaRPr lang="en-IN" dirty="0"/>
          </a:p>
        </p:txBody>
      </p:sp>
      <p:graphicFrame>
        <p:nvGraphicFramePr>
          <p:cNvPr id="5" name="Table 4"/>
          <p:cNvGraphicFramePr>
            <a:graphicFrameLocks noGrp="1"/>
          </p:cNvGraphicFramePr>
          <p:nvPr/>
        </p:nvGraphicFramePr>
        <p:xfrm>
          <a:off x="1337094" y="854015"/>
          <a:ext cx="10075653" cy="5417390"/>
        </p:xfrm>
        <a:graphic>
          <a:graphicData uri="http://schemas.openxmlformats.org/drawingml/2006/table">
            <a:tbl>
              <a:tblPr/>
              <a:tblGrid>
                <a:gridCol w="2413559"/>
                <a:gridCol w="2681733"/>
                <a:gridCol w="4980361"/>
              </a:tblGrid>
              <a:tr h="1065171">
                <a:tc>
                  <a:txBody>
                    <a:bodyPr/>
                    <a:lstStyle/>
                    <a:p>
                      <a:pPr marL="0" marR="0">
                        <a:spcBef>
                          <a:spcPts val="0"/>
                        </a:spcBef>
                        <a:spcAft>
                          <a:spcPts val="0"/>
                        </a:spcAft>
                      </a:pPr>
                      <a:r>
                        <a:rPr lang="en-US" sz="2000" b="1" dirty="0" err="1">
                          <a:latin typeface="+mn-lt"/>
                          <a:ea typeface="Times New Roman" panose="02020603050405020304"/>
                          <a:cs typeface="Times New Roman" panose="02020603050405020304"/>
                        </a:rPr>
                        <a:t>Eclipta</a:t>
                      </a:r>
                      <a:r>
                        <a:rPr lang="en-US" sz="2000" b="1" dirty="0">
                          <a:latin typeface="+mn-lt"/>
                          <a:ea typeface="Times New Roman" panose="02020603050405020304"/>
                          <a:cs typeface="Times New Roman" panose="02020603050405020304"/>
                        </a:rPr>
                        <a:t> alba</a:t>
                      </a:r>
                      <a:endParaRPr lang="en-US" sz="2000" b="1" dirty="0">
                        <a:latin typeface="+mn-lt"/>
                        <a:ea typeface="Times New Roman" panose="020206030504050203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b="1" dirty="0">
                          <a:latin typeface="+mn-lt"/>
                          <a:ea typeface="Times New Roman" panose="02020603050405020304"/>
                          <a:cs typeface="Times New Roman" panose="02020603050405020304"/>
                        </a:rPr>
                        <a:t>Hair care &amp; Body care</a:t>
                      </a:r>
                      <a:endParaRPr lang="en-US" sz="2000" b="1" dirty="0">
                        <a:latin typeface="+mn-lt"/>
                        <a:ea typeface="Times New Roman" panose="020206030504050203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000" b="1" dirty="0">
                          <a:latin typeface="+mn-lt"/>
                          <a:ea typeface="Times New Roman" panose="02020603050405020304"/>
                          <a:cs typeface="Times New Roman" panose="02020603050405020304"/>
                        </a:rPr>
                        <a:t>It is used to prevent scalp infection &amp;excellent conditioner. In massage oils it gives a soothing action on mind activity</a:t>
                      </a:r>
                      <a:endParaRPr lang="en-US" sz="2000" b="1" dirty="0">
                        <a:latin typeface="+mn-lt"/>
                        <a:ea typeface="Times New Roman" panose="020206030504050203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1770">
                <a:tc>
                  <a:txBody>
                    <a:bodyPr/>
                    <a:lstStyle/>
                    <a:p>
                      <a:pPr marL="0" marR="0">
                        <a:spcBef>
                          <a:spcPts val="0"/>
                        </a:spcBef>
                        <a:spcAft>
                          <a:spcPts val="0"/>
                        </a:spcAft>
                      </a:pPr>
                      <a:r>
                        <a:rPr lang="en-US" sz="2000" b="1" dirty="0">
                          <a:latin typeface="+mn-lt"/>
                          <a:ea typeface="Times New Roman" panose="02020603050405020304"/>
                          <a:cs typeface="Times New Roman" panose="02020603050405020304"/>
                        </a:rPr>
                        <a:t>Ginger Lily</a:t>
                      </a:r>
                      <a:endParaRPr lang="en-US" sz="2000" b="1" dirty="0">
                        <a:latin typeface="+mn-lt"/>
                        <a:ea typeface="Times New Roman" panose="020206030504050203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b="1" dirty="0">
                          <a:latin typeface="+mn-lt"/>
                          <a:ea typeface="Times New Roman" panose="02020603050405020304"/>
                          <a:cs typeface="Times New Roman" panose="02020603050405020304"/>
                        </a:rPr>
                        <a:t>Hair care &amp; Skin care</a:t>
                      </a:r>
                      <a:endParaRPr lang="en-US" sz="2000" b="1" dirty="0">
                        <a:latin typeface="+mn-lt"/>
                        <a:ea typeface="Times New Roman" panose="020206030504050203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000" b="1" dirty="0">
                          <a:latin typeface="+mn-lt"/>
                          <a:ea typeface="Times New Roman" panose="02020603050405020304"/>
                          <a:cs typeface="Times New Roman" panose="02020603050405020304"/>
                        </a:rPr>
                        <a:t>It acts as a stimulant in skin care &amp; hair care products</a:t>
                      </a:r>
                      <a:endParaRPr lang="en-US" sz="2000" b="1" dirty="0">
                        <a:latin typeface="+mn-lt"/>
                        <a:ea typeface="Times New Roman" panose="020206030504050203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3499">
                <a:tc>
                  <a:txBody>
                    <a:bodyPr/>
                    <a:lstStyle/>
                    <a:p>
                      <a:pPr marL="0" marR="0">
                        <a:spcBef>
                          <a:spcPts val="0"/>
                        </a:spcBef>
                        <a:spcAft>
                          <a:spcPts val="0"/>
                        </a:spcAft>
                      </a:pPr>
                      <a:r>
                        <a:rPr lang="en-US" sz="2000" b="1">
                          <a:latin typeface="+mn-lt"/>
                          <a:ea typeface="Times New Roman" panose="02020603050405020304"/>
                          <a:cs typeface="Times New Roman" panose="02020603050405020304"/>
                        </a:rPr>
                        <a:t>Turmeric Oil</a:t>
                      </a:r>
                      <a:endParaRPr lang="en-US" sz="2000" b="1">
                        <a:latin typeface="+mn-lt"/>
                        <a:ea typeface="Times New Roman" panose="020206030504050203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b="1" dirty="0">
                          <a:latin typeface="+mn-lt"/>
                          <a:ea typeface="Times New Roman" panose="02020603050405020304"/>
                          <a:cs typeface="Times New Roman" panose="02020603050405020304"/>
                        </a:rPr>
                        <a:t>Skin care &amp; Body care</a:t>
                      </a:r>
                      <a:endParaRPr lang="en-US" sz="2000" b="1" dirty="0">
                        <a:latin typeface="+mn-lt"/>
                        <a:ea typeface="Times New Roman" panose="020206030504050203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000" b="1" dirty="0">
                          <a:latin typeface="+mn-lt"/>
                          <a:ea typeface="Times New Roman" panose="02020603050405020304"/>
                          <a:cs typeface="Times New Roman" panose="02020603050405020304"/>
                        </a:rPr>
                        <a:t>It protects skin from effect of environment chemicals &amp; sunrays. It has a cleansing action on blood, muscular tissues and skin. It increases luster on skin. It acts as a anti-oxidant &amp; anti-fungal agent    </a:t>
                      </a:r>
                      <a:endParaRPr lang="en-US" sz="2000" b="1" dirty="0">
                        <a:latin typeface="+mn-lt"/>
                        <a:ea typeface="Times New Roman" panose="020206030504050203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30281">
                <a:tc>
                  <a:txBody>
                    <a:bodyPr/>
                    <a:lstStyle/>
                    <a:p>
                      <a:pPr marL="0" marR="0">
                        <a:spcBef>
                          <a:spcPts val="0"/>
                        </a:spcBef>
                        <a:spcAft>
                          <a:spcPts val="0"/>
                        </a:spcAft>
                      </a:pPr>
                      <a:r>
                        <a:rPr lang="en-US" sz="2000" b="1">
                          <a:latin typeface="+mn-lt"/>
                          <a:ea typeface="Times New Roman" panose="02020603050405020304"/>
                          <a:cs typeface="Times New Roman" panose="02020603050405020304"/>
                        </a:rPr>
                        <a:t>Hemidesmus indicus</a:t>
                      </a:r>
                      <a:endParaRPr lang="en-US" sz="2000" b="1">
                        <a:latin typeface="+mn-lt"/>
                        <a:ea typeface="Times New Roman" panose="020206030504050203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b="1">
                          <a:latin typeface="+mn-lt"/>
                          <a:ea typeface="Times New Roman" panose="02020603050405020304"/>
                          <a:cs typeface="Times New Roman" panose="02020603050405020304"/>
                        </a:rPr>
                        <a:t>Skin care &amp; body care</a:t>
                      </a:r>
                      <a:endParaRPr lang="en-US" sz="2000" b="1">
                        <a:latin typeface="+mn-lt"/>
                        <a:ea typeface="Times New Roman" panose="020206030504050203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000" b="1" dirty="0">
                          <a:latin typeface="+mn-lt"/>
                          <a:ea typeface="Times New Roman" panose="02020603050405020304"/>
                          <a:cs typeface="Times New Roman" panose="02020603050405020304"/>
                        </a:rPr>
                        <a:t>It reduces burning sensation and irritation of skin. It also gives cooling sensation to the skin and removes bad body odor</a:t>
                      </a:r>
                      <a:endParaRPr lang="en-US" sz="2000" b="1" dirty="0">
                        <a:latin typeface="+mn-lt"/>
                        <a:ea typeface="Times New Roman" panose="020206030504050203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56669">
                <a:tc>
                  <a:txBody>
                    <a:bodyPr/>
                    <a:lstStyle/>
                    <a:p>
                      <a:pPr marL="0" marR="0">
                        <a:spcBef>
                          <a:spcPts val="0"/>
                        </a:spcBef>
                        <a:spcAft>
                          <a:spcPts val="0"/>
                        </a:spcAft>
                      </a:pPr>
                      <a:r>
                        <a:rPr lang="en-US" sz="2000" b="1" dirty="0">
                          <a:latin typeface="+mn-lt"/>
                          <a:ea typeface="Times New Roman" panose="02020603050405020304"/>
                          <a:cs typeface="Times New Roman" panose="02020603050405020304"/>
                        </a:rPr>
                        <a:t>Ginger</a:t>
                      </a:r>
                      <a:endParaRPr lang="en-US" sz="2000" b="1" dirty="0">
                        <a:latin typeface="+mn-lt"/>
                        <a:ea typeface="Times New Roman" panose="020206030504050203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b="1" dirty="0">
                          <a:latin typeface="+mn-lt"/>
                          <a:ea typeface="Times New Roman" panose="02020603050405020304"/>
                          <a:cs typeface="Times New Roman" panose="02020603050405020304"/>
                        </a:rPr>
                        <a:t>Hair care &amp; skin care</a:t>
                      </a:r>
                      <a:endParaRPr lang="en-US" sz="2000" b="1" dirty="0">
                        <a:latin typeface="+mn-lt"/>
                        <a:ea typeface="Times New Roman" panose="020206030504050203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000" b="1" dirty="0">
                          <a:latin typeface="+mn-lt"/>
                          <a:ea typeface="Times New Roman" panose="02020603050405020304"/>
                          <a:cs typeface="Times New Roman" panose="02020603050405020304"/>
                        </a:rPr>
                        <a:t>It stimulates</a:t>
                      </a:r>
                      <a:r>
                        <a:rPr lang="en-US" sz="2000" b="1" baseline="0" dirty="0">
                          <a:latin typeface="+mn-lt"/>
                          <a:ea typeface="Times New Roman" panose="02020603050405020304"/>
                          <a:cs typeface="Times New Roman" panose="02020603050405020304"/>
                        </a:rPr>
                        <a:t>  hair growth. It improves light colored scares. </a:t>
                      </a:r>
                      <a:endParaRPr lang="en-US" sz="2000" b="1" dirty="0">
                        <a:latin typeface="+mn-lt"/>
                        <a:ea typeface="Times New Roman" panose="020206030504050203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6" name="Picture 1036" descr="grad"/>
          <p:cNvPicPr>
            <a:picLocks noChangeAspect="1" noChangeArrowheads="1"/>
          </p:cNvPicPr>
          <p:nvPr/>
        </p:nvPicPr>
        <p:blipFill>
          <a:blip r:embed="rId1" cstate="print"/>
          <a:srcRect/>
          <a:stretch>
            <a:fillRect/>
          </a:stretch>
        </p:blipFill>
        <p:spPr bwMode="auto">
          <a:xfrm>
            <a:off x="0" y="0"/>
            <a:ext cx="12150028" cy="609600"/>
          </a:xfrm>
          <a:prstGeom prst="rect">
            <a:avLst/>
          </a:prstGeom>
          <a:noFill/>
          <a:ln w="9525">
            <a:noFill/>
            <a:miter lim="800000"/>
            <a:headEnd/>
            <a:tailEnd/>
          </a:ln>
        </p:spPr>
      </p:pic>
      <p:pic>
        <p:nvPicPr>
          <p:cNvPr id="7" name="Picture 1037" descr="curve"/>
          <p:cNvPicPr>
            <a:picLocks noChangeAspect="1" noChangeArrowheads="1"/>
          </p:cNvPicPr>
          <p:nvPr/>
        </p:nvPicPr>
        <p:blipFill>
          <a:blip r:embed="rId2"/>
          <a:srcRect/>
          <a:stretch>
            <a:fillRect/>
          </a:stretch>
        </p:blipFill>
        <p:spPr bwMode="auto">
          <a:xfrm>
            <a:off x="1" y="0"/>
            <a:ext cx="1189567" cy="6858000"/>
          </a:xfrm>
          <a:prstGeom prst="rect">
            <a:avLst/>
          </a:prstGeom>
          <a:noFill/>
          <a:ln w="9525">
            <a:noFill/>
            <a:miter lim="800000"/>
            <a:headEnd/>
            <a:tailEnd/>
          </a:ln>
        </p:spPr>
      </p:pic>
      <p:sp>
        <p:nvSpPr>
          <p:cNvPr id="8" name="Title 1"/>
          <p:cNvSpPr txBox="1"/>
          <p:nvPr/>
        </p:nvSpPr>
        <p:spPr>
          <a:xfrm>
            <a:off x="872706" y="0"/>
            <a:ext cx="8229600" cy="609600"/>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defRPr/>
            </a:pPr>
            <a:r>
              <a:rPr kumimoji="0" lang="en-IN" sz="3200" b="1" i="0" u="none" strike="noStrike" kern="1200" cap="none" spc="0" normalizeH="0" baseline="0" noProof="0" dirty="0">
                <a:ln>
                  <a:noFill/>
                </a:ln>
                <a:solidFill>
                  <a:schemeClr val="tx1"/>
                </a:solidFill>
                <a:effectLst/>
                <a:uLnTx/>
                <a:uFillTx/>
                <a:latin typeface="+mn-lt"/>
                <a:ea typeface="+mn-ea"/>
                <a:cs typeface="+mn-cs"/>
              </a:rPr>
              <a:t>   </a:t>
            </a:r>
            <a:endParaRPr kumimoji="0" lang="en-IN" sz="3200" b="1"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119809" name="Object 2"/>
          <p:cNvGraphicFramePr>
            <a:graphicFrameLocks noGrp="1" noChangeAspect="1"/>
          </p:cNvGraphicFramePr>
          <p:nvPr/>
        </p:nvGraphicFramePr>
        <p:xfrm>
          <a:off x="0" y="140898"/>
          <a:ext cx="996950" cy="381000"/>
        </p:xfrm>
        <a:graphic>
          <a:graphicData uri="http://schemas.openxmlformats.org/presentationml/2006/ole">
            <mc:AlternateContent xmlns:mc="http://schemas.openxmlformats.org/markup-compatibility/2006">
              <mc:Choice xmlns:v="urn:schemas-microsoft-com:vml" Requires="v">
                <p:oleObj spid="_x0000_s137223" name="CorelDRAW" r:id="rId3" imgW="1334770" imgH="683260" progId="">
                  <p:embed/>
                </p:oleObj>
              </mc:Choice>
              <mc:Fallback>
                <p:oleObj name="CorelDRAW" r:id="rId3" imgW="1334770" imgH="683260" progId="">
                  <p:embed/>
                  <p:pic>
                    <p:nvPicPr>
                      <p:cNvPr id="0" name="Object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0898"/>
                        <a:ext cx="99695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Title 1"/>
          <p:cNvSpPr txBox="1"/>
          <p:nvPr/>
        </p:nvSpPr>
        <p:spPr>
          <a:xfrm>
            <a:off x="1027982" y="0"/>
            <a:ext cx="8229600" cy="609600"/>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defRPr/>
            </a:pPr>
            <a:r>
              <a:rPr kumimoji="0" lang="en-IN" sz="3200" b="1" i="0" u="none" strike="noStrike" kern="1200" cap="none" spc="0" normalizeH="0" baseline="0" noProof="0" dirty="0">
                <a:ln>
                  <a:noFill/>
                </a:ln>
                <a:solidFill>
                  <a:schemeClr val="tx1"/>
                </a:solidFill>
                <a:effectLst/>
                <a:uLnTx/>
                <a:uFillTx/>
                <a:latin typeface="+mn-lt"/>
                <a:ea typeface="+mn-ea"/>
                <a:cs typeface="+mn-cs"/>
              </a:rPr>
              <a:t> Ingredients &amp;</a:t>
            </a:r>
            <a:r>
              <a:rPr kumimoji="0" lang="en-IN" sz="3200" b="1" i="0" u="none" strike="noStrike" kern="1200" cap="none" spc="0" normalizeH="0" noProof="0" dirty="0">
                <a:ln>
                  <a:noFill/>
                </a:ln>
                <a:solidFill>
                  <a:schemeClr val="tx1"/>
                </a:solidFill>
                <a:effectLst/>
                <a:uLnTx/>
                <a:uFillTx/>
                <a:latin typeface="+mn-lt"/>
                <a:ea typeface="+mn-ea"/>
                <a:cs typeface="+mn-cs"/>
              </a:rPr>
              <a:t> functional properties</a:t>
            </a:r>
            <a:endParaRPr kumimoji="0" lang="en-IN" sz="3200" b="1"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grad"/>
          <p:cNvPicPr>
            <a:picLocks noChangeAspect="1" noChangeArrowheads="1"/>
          </p:cNvPicPr>
          <p:nvPr/>
        </p:nvPicPr>
        <p:blipFill>
          <a:blip r:embed="rId1" cstate="print"/>
          <a:srcRect/>
          <a:stretch>
            <a:fillRect/>
          </a:stretch>
        </p:blipFill>
        <p:spPr bwMode="auto">
          <a:xfrm>
            <a:off x="380999" y="0"/>
            <a:ext cx="11811001" cy="609600"/>
          </a:xfrm>
          <a:prstGeom prst="rect">
            <a:avLst/>
          </a:prstGeom>
          <a:noFill/>
          <a:ln w="9525">
            <a:noFill/>
            <a:miter lim="800000"/>
            <a:headEnd/>
            <a:tailEnd/>
          </a:ln>
        </p:spPr>
      </p:pic>
      <p:sp>
        <p:nvSpPr>
          <p:cNvPr id="2" name="Title 1"/>
          <p:cNvSpPr>
            <a:spLocks noGrp="1"/>
          </p:cNvSpPr>
          <p:nvPr>
            <p:ph type="title"/>
          </p:nvPr>
        </p:nvSpPr>
        <p:spPr>
          <a:xfrm>
            <a:off x="892174" y="365126"/>
            <a:ext cx="10461625" cy="423862"/>
          </a:xfrm>
        </p:spPr>
        <p:txBody>
          <a:bodyPr>
            <a:normAutofit fontScale="90000"/>
          </a:bodyPr>
          <a:lstStyle/>
          <a:p>
            <a:r>
              <a:rPr lang="en-IN" sz="3200" b="1" dirty="0"/>
              <a:t>What is organic certification in India and what does it entail?</a:t>
            </a:r>
            <a:br>
              <a:rPr lang="en-IN" sz="3200" b="1" dirty="0"/>
            </a:br>
            <a:endParaRPr lang="en-IN" sz="3200" b="1" dirty="0"/>
          </a:p>
        </p:txBody>
      </p:sp>
      <p:sp>
        <p:nvSpPr>
          <p:cNvPr id="3" name="Content Placeholder 2"/>
          <p:cNvSpPr>
            <a:spLocks noGrp="1"/>
          </p:cNvSpPr>
          <p:nvPr>
            <p:ph idx="1"/>
          </p:nvPr>
        </p:nvSpPr>
        <p:spPr>
          <a:xfrm>
            <a:off x="892174" y="1291052"/>
            <a:ext cx="10515600" cy="4351338"/>
          </a:xfrm>
        </p:spPr>
        <p:txBody>
          <a:bodyPr>
            <a:normAutofit fontScale="92500" lnSpcReduction="10000"/>
          </a:bodyPr>
          <a:lstStyle/>
          <a:p>
            <a:r>
              <a:rPr lang="en-IN" dirty="0"/>
              <a:t>A 3</a:t>
            </a:r>
            <a:r>
              <a:rPr lang="en-IN" baseline="30000" dirty="0"/>
              <a:t>rd</a:t>
            </a:r>
            <a:r>
              <a:rPr lang="en-IN" dirty="0"/>
              <a:t> party which is accepted throughout the world as a certifier of organic products</a:t>
            </a:r>
            <a:endParaRPr lang="en-IN" dirty="0"/>
          </a:p>
          <a:p>
            <a:r>
              <a:rPr lang="en-IN" dirty="0"/>
              <a:t>They do quarterly audits to ensure that materials are in fact organic in nature and not just claimed so for business purposes</a:t>
            </a:r>
            <a:endParaRPr lang="en-IN" dirty="0"/>
          </a:p>
          <a:p>
            <a:r>
              <a:rPr lang="en-IN" dirty="0"/>
              <a:t>They do field testing and soil testing to ensure that no chemical means are used in growing and protecting crops</a:t>
            </a:r>
            <a:endParaRPr lang="en-IN" dirty="0"/>
          </a:p>
          <a:p>
            <a:r>
              <a:rPr lang="en-IN" dirty="0"/>
              <a:t>Production methods are validated to ensure noninfringement of organic standards set internationally</a:t>
            </a:r>
            <a:endParaRPr lang="en-IN" dirty="0"/>
          </a:p>
          <a:p>
            <a:r>
              <a:rPr lang="en-IN" dirty="0"/>
              <a:t>They ensure sustainability of organic materials</a:t>
            </a:r>
            <a:endParaRPr lang="en-IN" dirty="0"/>
          </a:p>
          <a:p>
            <a:r>
              <a:rPr lang="en-IN" dirty="0"/>
              <a:t>They ensure and audit traceability of materials from farm to shelf through a national record system </a:t>
            </a:r>
            <a:endParaRPr lang="en-IN" dirty="0"/>
          </a:p>
        </p:txBody>
      </p:sp>
      <p:sp>
        <p:nvSpPr>
          <p:cNvPr id="4" name="Slide Number Placeholder 3"/>
          <p:cNvSpPr>
            <a:spLocks noGrp="1"/>
          </p:cNvSpPr>
          <p:nvPr>
            <p:ph type="sldNum" sz="quarter" idx="12"/>
          </p:nvPr>
        </p:nvSpPr>
        <p:spPr/>
        <p:txBody>
          <a:bodyPr/>
          <a:lstStyle/>
          <a:p>
            <a:fld id="{68F0AF7D-F68C-4D22-A745-0F26DB58E409}" type="slidenum">
              <a:rPr lang="en-IN" smtClean="0"/>
            </a:fld>
            <a:endParaRPr lang="en-IN" dirty="0"/>
          </a:p>
        </p:txBody>
      </p:sp>
      <p:pic>
        <p:nvPicPr>
          <p:cNvPr id="6" name="Picture 5" descr="curve"/>
          <p:cNvPicPr>
            <a:picLocks noChangeAspect="1" noChangeArrowheads="1"/>
          </p:cNvPicPr>
          <p:nvPr/>
        </p:nvPicPr>
        <p:blipFill>
          <a:blip r:embed="rId2" cstate="print"/>
          <a:srcRect/>
          <a:stretch>
            <a:fillRect/>
          </a:stretch>
        </p:blipFill>
        <p:spPr bwMode="auto">
          <a:xfrm>
            <a:off x="0" y="0"/>
            <a:ext cx="892175" cy="6858000"/>
          </a:xfrm>
          <a:prstGeom prst="rect">
            <a:avLst/>
          </a:prstGeom>
          <a:noFill/>
          <a:ln w="9525">
            <a:noFill/>
            <a:miter lim="800000"/>
            <a:headEnd/>
            <a:tailEnd/>
          </a:ln>
        </p:spPr>
      </p:pic>
      <p:graphicFrame>
        <p:nvGraphicFramePr>
          <p:cNvPr id="7" name="Object 3"/>
          <p:cNvGraphicFramePr>
            <a:graphicFrameLocks noGrp="1" noChangeAspect="1"/>
          </p:cNvGraphicFramePr>
          <p:nvPr/>
        </p:nvGraphicFramePr>
        <p:xfrm>
          <a:off x="0" y="158151"/>
          <a:ext cx="747713" cy="381000"/>
        </p:xfrm>
        <a:graphic>
          <a:graphicData uri="http://schemas.openxmlformats.org/presentationml/2006/ole">
            <mc:AlternateContent xmlns:mc="http://schemas.openxmlformats.org/markup-compatibility/2006">
              <mc:Choice xmlns:v="urn:schemas-microsoft-com:vml" Requires="v">
                <p:oleObj spid="_x0000_s128026" name="CorelDRAW" r:id="rId3" imgW="1334770" imgH="683260" progId="">
                  <p:embed/>
                </p:oleObj>
              </mc:Choice>
              <mc:Fallback>
                <p:oleObj name="CorelDRAW" r:id="rId3" imgW="1334770" imgH="683260" progId="">
                  <p:embed/>
                  <p:pic>
                    <p:nvPicPr>
                      <p:cNvPr id="0"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151"/>
                        <a:ext cx="747713"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8F0AF7D-F68C-4D22-A745-0F26DB58E409}" type="slidenum">
              <a:rPr lang="en-IN" smtClean="0"/>
            </a:fld>
            <a:endParaRPr lang="en-IN"/>
          </a:p>
        </p:txBody>
      </p:sp>
      <p:graphicFrame>
        <p:nvGraphicFramePr>
          <p:cNvPr id="5" name="Table 4"/>
          <p:cNvGraphicFramePr>
            <a:graphicFrameLocks noGrp="1"/>
          </p:cNvGraphicFramePr>
          <p:nvPr/>
        </p:nvGraphicFramePr>
        <p:xfrm>
          <a:off x="1414732" y="940280"/>
          <a:ext cx="9963509" cy="5590297"/>
        </p:xfrm>
        <a:graphic>
          <a:graphicData uri="http://schemas.openxmlformats.org/drawingml/2006/table">
            <a:tbl>
              <a:tblPr/>
              <a:tblGrid>
                <a:gridCol w="1621766"/>
                <a:gridCol w="2743200"/>
                <a:gridCol w="5598543"/>
              </a:tblGrid>
              <a:tr h="1468570">
                <a:tc>
                  <a:txBody>
                    <a:bodyPr/>
                    <a:lstStyle/>
                    <a:p>
                      <a:pPr marL="0" marR="0">
                        <a:spcBef>
                          <a:spcPts val="0"/>
                        </a:spcBef>
                        <a:spcAft>
                          <a:spcPts val="0"/>
                        </a:spcAft>
                      </a:pPr>
                      <a:r>
                        <a:rPr lang="en-US" sz="2000" b="1" dirty="0">
                          <a:latin typeface="+mn-lt"/>
                          <a:ea typeface="Times New Roman" panose="02020603050405020304"/>
                          <a:cs typeface="Times New Roman" panose="02020603050405020304"/>
                        </a:rPr>
                        <a:t>Fenugreek Oil</a:t>
                      </a:r>
                      <a:endParaRPr lang="en-US" sz="2000" b="1" dirty="0">
                        <a:latin typeface="+mn-lt"/>
                        <a:ea typeface="Times New Roman" panose="020206030504050203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b="1" dirty="0">
                          <a:latin typeface="+mn-lt"/>
                          <a:ea typeface="Times New Roman" panose="02020603050405020304"/>
                          <a:cs typeface="Times New Roman" panose="02020603050405020304"/>
                        </a:rPr>
                        <a:t>Hair care &amp; Body care</a:t>
                      </a:r>
                      <a:endParaRPr lang="en-US" sz="2000" b="1" dirty="0">
                        <a:latin typeface="+mn-lt"/>
                        <a:ea typeface="Times New Roman" panose="020206030504050203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000" b="1" dirty="0">
                          <a:latin typeface="+mn-lt"/>
                          <a:ea typeface="Times New Roman" panose="02020603050405020304"/>
                          <a:cs typeface="Times New Roman" panose="02020603050405020304"/>
                        </a:rPr>
                        <a:t>In hair care products e.g. in shampoo</a:t>
                      </a:r>
                      <a:endParaRPr lang="en-US" sz="2000" b="1" dirty="0">
                        <a:latin typeface="+mn-lt"/>
                        <a:ea typeface="Times New Roman" panose="02020603050405020304"/>
                        <a:cs typeface="Times New Roman" panose="02020603050405020304"/>
                      </a:endParaRPr>
                    </a:p>
                    <a:p>
                      <a:pPr marL="0" marR="0" algn="just">
                        <a:spcBef>
                          <a:spcPts val="0"/>
                        </a:spcBef>
                        <a:spcAft>
                          <a:spcPts val="0"/>
                        </a:spcAft>
                      </a:pPr>
                      <a:r>
                        <a:rPr lang="en-US" sz="2000" b="1" dirty="0">
                          <a:latin typeface="+mn-lt"/>
                          <a:ea typeface="Times New Roman" panose="02020603050405020304"/>
                          <a:cs typeface="Times New Roman" panose="02020603050405020304"/>
                        </a:rPr>
                        <a:t>it acts as a excellent conditioner and also acts as a anti-microbial &amp; anti-oxidant agent. In body care products. It is used for cholesterol reduction</a:t>
                      </a:r>
                      <a:endParaRPr lang="en-US" sz="2000" b="1" dirty="0">
                        <a:latin typeface="+mn-lt"/>
                        <a:ea typeface="Times New Roman" panose="020206030504050203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62284">
                <a:tc>
                  <a:txBody>
                    <a:bodyPr/>
                    <a:lstStyle/>
                    <a:p>
                      <a:pPr marL="0" marR="0">
                        <a:spcBef>
                          <a:spcPts val="0"/>
                        </a:spcBef>
                        <a:spcAft>
                          <a:spcPts val="0"/>
                        </a:spcAft>
                      </a:pPr>
                      <a:r>
                        <a:rPr lang="en-US" sz="2000" b="1" dirty="0" err="1">
                          <a:latin typeface="+mn-lt"/>
                          <a:ea typeface="Times New Roman" panose="02020603050405020304"/>
                          <a:cs typeface="Times New Roman" panose="02020603050405020304"/>
                        </a:rPr>
                        <a:t>Brahmi</a:t>
                      </a:r>
                      <a:endParaRPr lang="en-US" sz="2000" b="1" dirty="0">
                        <a:latin typeface="+mn-lt"/>
                        <a:ea typeface="Times New Roman" panose="020206030504050203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b="1" dirty="0">
                          <a:latin typeface="+mn-lt"/>
                          <a:ea typeface="Times New Roman" panose="02020603050405020304"/>
                          <a:cs typeface="Times New Roman" panose="02020603050405020304"/>
                        </a:rPr>
                        <a:t>Hair care &amp; body care</a:t>
                      </a:r>
                      <a:endParaRPr lang="en-US" sz="2000" b="1" dirty="0">
                        <a:latin typeface="+mn-lt"/>
                        <a:ea typeface="Times New Roman" panose="020206030504050203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000" b="1" dirty="0">
                          <a:latin typeface="+mn-lt"/>
                          <a:ea typeface="Times New Roman" panose="02020603050405020304"/>
                          <a:cs typeface="Times New Roman" panose="02020603050405020304"/>
                        </a:rPr>
                        <a:t>In body care products it deeply stimulates the nervous systems by releasing </a:t>
                      </a:r>
                      <a:r>
                        <a:rPr lang="en-US" sz="2000" b="1" dirty="0" err="1">
                          <a:latin typeface="+mn-lt"/>
                          <a:ea typeface="Times New Roman" panose="02020603050405020304"/>
                          <a:cs typeface="Times New Roman" panose="02020603050405020304"/>
                        </a:rPr>
                        <a:t>neuro</a:t>
                      </a:r>
                      <a:r>
                        <a:rPr lang="en-US" sz="2000" b="1" dirty="0">
                          <a:latin typeface="+mn-lt"/>
                          <a:ea typeface="Times New Roman" panose="02020603050405020304"/>
                          <a:cs typeface="Times New Roman" panose="02020603050405020304"/>
                        </a:rPr>
                        <a:t> hormones &amp; creating a feeling of relaxation and pleasure. It helps to imparting restful calm sleep &amp; also improves intelligence &amp; other brain functions. In hair care products it is used for hair growth &amp; as a conditioner</a:t>
                      </a:r>
                      <a:endParaRPr lang="en-US" sz="2000" b="1" dirty="0">
                        <a:latin typeface="+mn-lt"/>
                        <a:ea typeface="Times New Roman" panose="020206030504050203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8127">
                <a:tc>
                  <a:txBody>
                    <a:bodyPr/>
                    <a:lstStyle/>
                    <a:p>
                      <a:pPr marL="0" marR="0">
                        <a:spcBef>
                          <a:spcPts val="0"/>
                        </a:spcBef>
                        <a:spcAft>
                          <a:spcPts val="0"/>
                        </a:spcAft>
                      </a:pPr>
                      <a:r>
                        <a:rPr lang="en-US" sz="2000" b="1">
                          <a:latin typeface="+mn-lt"/>
                          <a:ea typeface="Times New Roman" panose="02020603050405020304"/>
                          <a:cs typeface="Times New Roman" panose="02020603050405020304"/>
                        </a:rPr>
                        <a:t>Neem </a:t>
                      </a:r>
                      <a:endParaRPr lang="en-US" sz="2000" b="1">
                        <a:latin typeface="+mn-lt"/>
                        <a:ea typeface="Times New Roman" panose="020206030504050203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b="1">
                          <a:latin typeface="+mn-lt"/>
                          <a:ea typeface="Times New Roman" panose="02020603050405020304"/>
                          <a:cs typeface="Times New Roman" panose="02020603050405020304"/>
                        </a:rPr>
                        <a:t>Hair care, Skin care, body care </a:t>
                      </a:r>
                      <a:endParaRPr lang="en-US" sz="2000" b="1">
                        <a:latin typeface="+mn-lt"/>
                        <a:ea typeface="Times New Roman" panose="020206030504050203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000" b="1" dirty="0">
                          <a:latin typeface="+mn-lt"/>
                          <a:ea typeface="Times New Roman" panose="02020603050405020304"/>
                          <a:cs typeface="Times New Roman" panose="02020603050405020304"/>
                        </a:rPr>
                        <a:t>In hair care products e.g. shampoo &amp; hair oils, it acts as a anti dandruff agent, it cleanses the scalp off unpleasant dandruff. In skin care products it acts as a anti-bacterial agent. It helps to reduce the appearance of dark spots without any skin irritation. It is also an anti-oxidant.</a:t>
                      </a:r>
                      <a:endParaRPr lang="en-US" sz="2000" b="1" dirty="0">
                        <a:latin typeface="+mn-lt"/>
                        <a:ea typeface="Times New Roman" panose="020206030504050203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6" name="Picture 1036" descr="grad"/>
          <p:cNvPicPr>
            <a:picLocks noChangeAspect="1" noChangeArrowheads="1"/>
          </p:cNvPicPr>
          <p:nvPr/>
        </p:nvPicPr>
        <p:blipFill>
          <a:blip r:embed="rId1" cstate="print"/>
          <a:srcRect/>
          <a:stretch>
            <a:fillRect/>
          </a:stretch>
        </p:blipFill>
        <p:spPr bwMode="auto">
          <a:xfrm>
            <a:off x="0" y="0"/>
            <a:ext cx="12150028" cy="609600"/>
          </a:xfrm>
          <a:prstGeom prst="rect">
            <a:avLst/>
          </a:prstGeom>
          <a:noFill/>
          <a:ln w="9525">
            <a:noFill/>
            <a:miter lim="800000"/>
            <a:headEnd/>
            <a:tailEnd/>
          </a:ln>
        </p:spPr>
      </p:pic>
      <p:pic>
        <p:nvPicPr>
          <p:cNvPr id="7" name="Picture 1037" descr="curve"/>
          <p:cNvPicPr>
            <a:picLocks noChangeAspect="1" noChangeArrowheads="1"/>
          </p:cNvPicPr>
          <p:nvPr/>
        </p:nvPicPr>
        <p:blipFill>
          <a:blip r:embed="rId2"/>
          <a:srcRect/>
          <a:stretch>
            <a:fillRect/>
          </a:stretch>
        </p:blipFill>
        <p:spPr bwMode="auto">
          <a:xfrm>
            <a:off x="1" y="0"/>
            <a:ext cx="1189567" cy="6858000"/>
          </a:xfrm>
          <a:prstGeom prst="rect">
            <a:avLst/>
          </a:prstGeom>
          <a:noFill/>
          <a:ln w="9525">
            <a:noFill/>
            <a:miter lim="800000"/>
            <a:headEnd/>
            <a:tailEnd/>
          </a:ln>
        </p:spPr>
      </p:pic>
      <p:graphicFrame>
        <p:nvGraphicFramePr>
          <p:cNvPr id="8" name="Object 2"/>
          <p:cNvGraphicFramePr>
            <a:graphicFrameLocks noGrp="1" noChangeAspect="1"/>
          </p:cNvGraphicFramePr>
          <p:nvPr/>
        </p:nvGraphicFramePr>
        <p:xfrm>
          <a:off x="0" y="140898"/>
          <a:ext cx="996950" cy="381000"/>
        </p:xfrm>
        <a:graphic>
          <a:graphicData uri="http://schemas.openxmlformats.org/presentationml/2006/ole">
            <mc:AlternateContent xmlns:mc="http://schemas.openxmlformats.org/markup-compatibility/2006">
              <mc:Choice xmlns:v="urn:schemas-microsoft-com:vml" Requires="v">
                <p:oleObj spid="_x0000_s138247" name="CorelDRAW" r:id="rId3" imgW="1334770" imgH="683260" progId="">
                  <p:embed/>
                </p:oleObj>
              </mc:Choice>
              <mc:Fallback>
                <p:oleObj name="CorelDRAW" r:id="rId3" imgW="1334770" imgH="683260" progId="">
                  <p:embed/>
                  <p:pic>
                    <p:nvPicPr>
                      <p:cNvPr id="0" name="Object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0898"/>
                        <a:ext cx="99695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itle 1"/>
          <p:cNvSpPr txBox="1"/>
          <p:nvPr/>
        </p:nvSpPr>
        <p:spPr>
          <a:xfrm>
            <a:off x="1027982" y="0"/>
            <a:ext cx="8229600" cy="609600"/>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defRPr/>
            </a:pPr>
            <a:r>
              <a:rPr kumimoji="0" lang="en-IN" sz="3200" b="1" i="0" u="none" strike="noStrike" kern="1200" cap="none" spc="0" normalizeH="0" baseline="0" noProof="0" dirty="0">
                <a:ln>
                  <a:noFill/>
                </a:ln>
                <a:solidFill>
                  <a:schemeClr val="tx1"/>
                </a:solidFill>
                <a:effectLst/>
                <a:uLnTx/>
                <a:uFillTx/>
                <a:latin typeface="+mn-lt"/>
                <a:ea typeface="+mn-ea"/>
                <a:cs typeface="+mn-cs"/>
              </a:rPr>
              <a:t> Ingredients &amp;</a:t>
            </a:r>
            <a:r>
              <a:rPr kumimoji="0" lang="en-IN" sz="3200" b="1" i="0" u="none" strike="noStrike" kern="1200" cap="none" spc="0" normalizeH="0" noProof="0" dirty="0">
                <a:ln>
                  <a:noFill/>
                </a:ln>
                <a:solidFill>
                  <a:schemeClr val="tx1"/>
                </a:solidFill>
                <a:effectLst/>
                <a:uLnTx/>
                <a:uFillTx/>
                <a:latin typeface="+mn-lt"/>
                <a:ea typeface="+mn-ea"/>
                <a:cs typeface="+mn-cs"/>
              </a:rPr>
              <a:t> functional properties</a:t>
            </a:r>
            <a:endParaRPr kumimoji="0" lang="en-IN" sz="3200" b="1"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8F0AF7D-F68C-4D22-A745-0F26DB58E409}" type="slidenum">
              <a:rPr lang="en-IN" smtClean="0"/>
            </a:fld>
            <a:endParaRPr lang="en-IN"/>
          </a:p>
        </p:txBody>
      </p:sp>
      <p:graphicFrame>
        <p:nvGraphicFramePr>
          <p:cNvPr id="5" name="Table 4"/>
          <p:cNvGraphicFramePr>
            <a:graphicFrameLocks noGrp="1"/>
          </p:cNvGraphicFramePr>
          <p:nvPr/>
        </p:nvGraphicFramePr>
        <p:xfrm>
          <a:off x="1345721" y="940280"/>
          <a:ext cx="9808234" cy="5222902"/>
        </p:xfrm>
        <a:graphic>
          <a:graphicData uri="http://schemas.openxmlformats.org/drawingml/2006/table">
            <a:tbl>
              <a:tblPr/>
              <a:tblGrid>
                <a:gridCol w="2157326"/>
                <a:gridCol w="2397029"/>
                <a:gridCol w="5253879"/>
              </a:tblGrid>
              <a:tr h="1044580">
                <a:tc>
                  <a:txBody>
                    <a:bodyPr/>
                    <a:lstStyle/>
                    <a:p>
                      <a:pPr marL="0" marR="0">
                        <a:spcBef>
                          <a:spcPts val="0"/>
                        </a:spcBef>
                        <a:spcAft>
                          <a:spcPts val="0"/>
                        </a:spcAft>
                      </a:pPr>
                      <a:r>
                        <a:rPr lang="en-US" sz="2000" b="1" dirty="0" err="1">
                          <a:latin typeface="+mn-lt"/>
                          <a:ea typeface="Times New Roman" panose="02020603050405020304"/>
                          <a:cs typeface="Times New Roman" panose="02020603050405020304"/>
                        </a:rPr>
                        <a:t>Cyperus</a:t>
                      </a:r>
                      <a:endParaRPr lang="en-US" sz="2000" b="1" dirty="0">
                        <a:latin typeface="+mn-lt"/>
                        <a:ea typeface="Times New Roman" panose="020206030504050203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b="1" dirty="0">
                          <a:latin typeface="+mn-lt"/>
                          <a:ea typeface="Times New Roman" panose="02020603050405020304"/>
                          <a:cs typeface="Times New Roman" panose="02020603050405020304"/>
                        </a:rPr>
                        <a:t>Skin care &amp; hair care</a:t>
                      </a:r>
                      <a:endParaRPr lang="en-US" sz="2000" b="1" dirty="0">
                        <a:latin typeface="+mn-lt"/>
                        <a:ea typeface="Times New Roman" panose="020206030504050203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000" b="1" dirty="0">
                          <a:latin typeface="+mn-lt"/>
                          <a:ea typeface="Times New Roman" panose="02020603050405020304"/>
                          <a:cs typeface="Times New Roman" panose="02020603050405020304"/>
                        </a:rPr>
                        <a:t>It sooth &amp; calm the mind and increases objectivity in skin care &amp; hair care products. Known as a good skin &amp; scalp conditioner</a:t>
                      </a:r>
                      <a:endParaRPr lang="en-US" sz="2000" b="1" dirty="0">
                        <a:latin typeface="+mn-lt"/>
                        <a:ea typeface="Times New Roman" panose="020206030504050203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92774">
                <a:tc>
                  <a:txBody>
                    <a:bodyPr/>
                    <a:lstStyle/>
                    <a:p>
                      <a:pPr marL="0" marR="0">
                        <a:spcBef>
                          <a:spcPts val="0"/>
                        </a:spcBef>
                        <a:spcAft>
                          <a:spcPts val="0"/>
                        </a:spcAft>
                      </a:pPr>
                      <a:r>
                        <a:rPr lang="en-US" sz="2000" b="1" dirty="0">
                          <a:latin typeface="+mn-lt"/>
                          <a:ea typeface="Times New Roman" panose="02020603050405020304"/>
                          <a:cs typeface="Times New Roman" panose="02020603050405020304"/>
                        </a:rPr>
                        <a:t>Basil</a:t>
                      </a:r>
                      <a:endParaRPr lang="en-US" sz="2000" b="1" dirty="0">
                        <a:latin typeface="+mn-lt"/>
                        <a:ea typeface="Times New Roman" panose="020206030504050203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b="1" dirty="0">
                          <a:latin typeface="+mn-lt"/>
                          <a:ea typeface="Times New Roman" panose="02020603050405020304"/>
                          <a:cs typeface="Times New Roman" panose="02020603050405020304"/>
                        </a:rPr>
                        <a:t>Skin care, hair care &amp; body care</a:t>
                      </a:r>
                      <a:endParaRPr lang="en-US" sz="2000" b="1" dirty="0">
                        <a:latin typeface="+mn-lt"/>
                        <a:ea typeface="Times New Roman" panose="020206030504050203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000" b="1" dirty="0">
                          <a:latin typeface="+mn-lt"/>
                          <a:ea typeface="Times New Roman" panose="02020603050405020304"/>
                          <a:cs typeface="Times New Roman" panose="02020603050405020304"/>
                        </a:rPr>
                        <a:t>In skin care &amp; hair care products it acts as a anti-bacterial, it helps to reduce the appearance of dark spots without any skin irritation Known as anti-oxidant.</a:t>
                      </a:r>
                      <a:endParaRPr lang="en-US" sz="2000" b="1" dirty="0">
                        <a:latin typeface="+mn-lt"/>
                        <a:ea typeface="Times New Roman" panose="020206030504050203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92774">
                <a:tc>
                  <a:txBody>
                    <a:bodyPr/>
                    <a:lstStyle/>
                    <a:p>
                      <a:pPr marL="0" marR="0">
                        <a:spcBef>
                          <a:spcPts val="0"/>
                        </a:spcBef>
                        <a:spcAft>
                          <a:spcPts val="0"/>
                        </a:spcAft>
                      </a:pPr>
                      <a:r>
                        <a:rPr lang="en-US" sz="2000" b="1" dirty="0">
                          <a:latin typeface="+mn-lt"/>
                          <a:ea typeface="Times New Roman" panose="02020603050405020304"/>
                          <a:cs typeface="Times New Roman" panose="02020603050405020304"/>
                        </a:rPr>
                        <a:t>Calendula</a:t>
                      </a:r>
                      <a:endParaRPr lang="en-US" sz="2000" b="1" dirty="0">
                        <a:latin typeface="+mn-lt"/>
                        <a:ea typeface="Times New Roman" panose="020206030504050203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b="1">
                          <a:latin typeface="+mn-lt"/>
                          <a:ea typeface="Times New Roman" panose="02020603050405020304"/>
                          <a:cs typeface="Times New Roman" panose="02020603050405020304"/>
                        </a:rPr>
                        <a:t>Skin care</a:t>
                      </a:r>
                      <a:endParaRPr lang="en-US" sz="2000" b="1">
                        <a:latin typeface="+mn-lt"/>
                        <a:ea typeface="Times New Roman" panose="020206030504050203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000" b="1" dirty="0">
                          <a:latin typeface="+mn-lt"/>
                          <a:ea typeface="Times New Roman" panose="02020603050405020304"/>
                          <a:cs typeface="Times New Roman" panose="02020603050405020304"/>
                        </a:rPr>
                        <a:t>It improves glow on face &amp; helps to reduce wrinkle on face. It improves overall complexion of skin. It is also used to cure skin wounds, rashes, inflammation &amp; bites</a:t>
                      </a:r>
                      <a:endParaRPr lang="en-US" sz="2000" b="1" dirty="0">
                        <a:latin typeface="+mn-lt"/>
                        <a:ea typeface="Times New Roman" panose="020206030504050203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92774">
                <a:tc>
                  <a:txBody>
                    <a:bodyPr/>
                    <a:lstStyle/>
                    <a:p>
                      <a:pPr marL="0" marR="0">
                        <a:spcBef>
                          <a:spcPts val="0"/>
                        </a:spcBef>
                        <a:spcAft>
                          <a:spcPts val="0"/>
                        </a:spcAft>
                      </a:pPr>
                      <a:r>
                        <a:rPr lang="en-US" sz="2000" b="1" dirty="0" err="1">
                          <a:latin typeface="+mn-lt"/>
                          <a:ea typeface="Times New Roman" panose="02020603050405020304"/>
                          <a:cs typeface="Times New Roman" panose="02020603050405020304"/>
                        </a:rPr>
                        <a:t>Amla</a:t>
                      </a:r>
                      <a:r>
                        <a:rPr lang="en-US" sz="2000" b="1" dirty="0">
                          <a:latin typeface="+mn-lt"/>
                          <a:ea typeface="Times New Roman" panose="02020603050405020304"/>
                          <a:cs typeface="Times New Roman" panose="02020603050405020304"/>
                        </a:rPr>
                        <a:t> </a:t>
                      </a:r>
                      <a:endParaRPr lang="en-US" sz="2000" b="1" dirty="0">
                        <a:latin typeface="+mn-lt"/>
                        <a:ea typeface="Times New Roman" panose="020206030504050203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b="1" dirty="0">
                          <a:latin typeface="+mn-lt"/>
                          <a:ea typeface="Times New Roman" panose="02020603050405020304"/>
                          <a:cs typeface="Times New Roman" panose="02020603050405020304"/>
                        </a:rPr>
                        <a:t>Hair care &amp; skin care</a:t>
                      </a:r>
                      <a:endParaRPr lang="en-US" sz="2000" b="1" dirty="0">
                        <a:latin typeface="+mn-lt"/>
                        <a:ea typeface="Times New Roman" panose="020206030504050203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000" b="1" i="0" kern="1200" dirty="0">
                          <a:solidFill>
                            <a:schemeClr val="tx1"/>
                          </a:solidFill>
                          <a:latin typeface="+mn-lt"/>
                          <a:ea typeface="+mn-ea"/>
                          <a:cs typeface="+mn-cs"/>
                        </a:rPr>
                        <a:t>It strengthens hair roots and promotes long, lustrous and healthy  hair. It is promotes glow on skin and delays wrinkles or loosening of skin.</a:t>
                      </a:r>
                      <a:endParaRPr lang="en-US" sz="2000" b="1" dirty="0">
                        <a:latin typeface="+mn-lt"/>
                        <a:ea typeface="Times New Roman" panose="020206030504050203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6" name="Picture 2" descr="grad"/>
          <p:cNvPicPr>
            <a:picLocks noChangeAspect="1" noChangeArrowheads="1"/>
          </p:cNvPicPr>
          <p:nvPr/>
        </p:nvPicPr>
        <p:blipFill>
          <a:blip r:embed="rId1" cstate="print"/>
          <a:srcRect/>
          <a:stretch>
            <a:fillRect/>
          </a:stretch>
        </p:blipFill>
        <p:spPr bwMode="auto">
          <a:xfrm>
            <a:off x="0" y="0"/>
            <a:ext cx="12192000" cy="609600"/>
          </a:xfrm>
          <a:prstGeom prst="rect">
            <a:avLst/>
          </a:prstGeom>
          <a:noFill/>
          <a:ln w="9525">
            <a:noFill/>
            <a:miter lim="800000"/>
            <a:headEnd/>
            <a:tailEnd/>
          </a:ln>
        </p:spPr>
      </p:pic>
      <p:pic>
        <p:nvPicPr>
          <p:cNvPr id="7" name="Picture 6" descr="curve"/>
          <p:cNvPicPr>
            <a:picLocks noChangeAspect="1" noChangeArrowheads="1"/>
          </p:cNvPicPr>
          <p:nvPr/>
        </p:nvPicPr>
        <p:blipFill>
          <a:blip r:embed="rId2" cstate="print"/>
          <a:srcRect/>
          <a:stretch>
            <a:fillRect/>
          </a:stretch>
        </p:blipFill>
        <p:spPr bwMode="auto">
          <a:xfrm>
            <a:off x="0" y="0"/>
            <a:ext cx="892175" cy="6858000"/>
          </a:xfrm>
          <a:prstGeom prst="rect">
            <a:avLst/>
          </a:prstGeom>
          <a:noFill/>
          <a:ln w="9525">
            <a:noFill/>
            <a:miter lim="800000"/>
            <a:headEnd/>
            <a:tailEnd/>
          </a:ln>
        </p:spPr>
      </p:pic>
      <p:graphicFrame>
        <p:nvGraphicFramePr>
          <p:cNvPr id="8" name="Object 3"/>
          <p:cNvGraphicFramePr>
            <a:graphicFrameLocks noGrp="1" noChangeAspect="1"/>
          </p:cNvGraphicFramePr>
          <p:nvPr/>
        </p:nvGraphicFramePr>
        <p:xfrm>
          <a:off x="0" y="175403"/>
          <a:ext cx="747713" cy="381000"/>
        </p:xfrm>
        <a:graphic>
          <a:graphicData uri="http://schemas.openxmlformats.org/presentationml/2006/ole">
            <mc:AlternateContent xmlns:mc="http://schemas.openxmlformats.org/markup-compatibility/2006">
              <mc:Choice xmlns:v="urn:schemas-microsoft-com:vml" Requires="v">
                <p:oleObj spid="_x0000_s139271" name="CorelDRAW" r:id="rId3" imgW="1334770" imgH="683260" progId="">
                  <p:embed/>
                </p:oleObj>
              </mc:Choice>
              <mc:Fallback>
                <p:oleObj name="CorelDRAW" r:id="rId3" imgW="1334770" imgH="683260" progId="">
                  <p:embed/>
                  <p:pic>
                    <p:nvPicPr>
                      <p:cNvPr id="0"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5403"/>
                        <a:ext cx="747713"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itle 1"/>
          <p:cNvSpPr txBox="1"/>
          <p:nvPr/>
        </p:nvSpPr>
        <p:spPr>
          <a:xfrm>
            <a:off x="1027982" y="0"/>
            <a:ext cx="8229600" cy="609600"/>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defRPr/>
            </a:pPr>
            <a:r>
              <a:rPr kumimoji="0" lang="en-IN" sz="3200" b="1" i="0" u="none" strike="noStrike" kern="1200" cap="none" spc="0" normalizeH="0" baseline="0" noProof="0" dirty="0">
                <a:ln>
                  <a:noFill/>
                </a:ln>
                <a:solidFill>
                  <a:schemeClr val="tx1"/>
                </a:solidFill>
                <a:effectLst/>
                <a:uLnTx/>
                <a:uFillTx/>
                <a:latin typeface="+mn-lt"/>
                <a:ea typeface="+mn-ea"/>
                <a:cs typeface="+mn-cs"/>
              </a:rPr>
              <a:t> Ingredients &amp;</a:t>
            </a:r>
            <a:r>
              <a:rPr kumimoji="0" lang="en-IN" sz="3200" b="1" i="0" u="none" strike="noStrike" kern="1200" cap="none" spc="0" normalizeH="0" noProof="0" dirty="0">
                <a:ln>
                  <a:noFill/>
                </a:ln>
                <a:solidFill>
                  <a:schemeClr val="tx1"/>
                </a:solidFill>
                <a:effectLst/>
                <a:uLnTx/>
                <a:uFillTx/>
                <a:latin typeface="+mn-lt"/>
                <a:ea typeface="+mn-ea"/>
                <a:cs typeface="+mn-cs"/>
              </a:rPr>
              <a:t> functional properties</a:t>
            </a:r>
            <a:endParaRPr kumimoji="0" lang="en-IN" sz="3200" b="1"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p:cNvPicPr>
            <a:picLocks noChangeAspect="1" noChangeArrowheads="1"/>
          </p:cNvPicPr>
          <p:nvPr/>
        </p:nvPicPr>
        <p:blipFill>
          <a:blip r:embed="rId1"/>
          <a:srcRect/>
          <a:stretch>
            <a:fillRect/>
          </a:stretch>
        </p:blipFill>
        <p:spPr bwMode="auto">
          <a:xfrm>
            <a:off x="4347713" y="664265"/>
            <a:ext cx="4250186" cy="5990195"/>
          </a:xfrm>
          <a:prstGeom prst="rect">
            <a:avLst/>
          </a:prstGeom>
          <a:noFill/>
          <a:ln w="9525">
            <a:noFill/>
            <a:miter lim="800000"/>
            <a:headEnd/>
            <a:tailEnd/>
          </a:ln>
          <a:effectLst/>
        </p:spPr>
      </p:pic>
      <p:pic>
        <p:nvPicPr>
          <p:cNvPr id="5" name="Picture 2" descr="grad"/>
          <p:cNvPicPr>
            <a:picLocks noChangeAspect="1" noChangeArrowheads="1"/>
          </p:cNvPicPr>
          <p:nvPr/>
        </p:nvPicPr>
        <p:blipFill>
          <a:blip r:embed="rId2" cstate="print"/>
          <a:srcRect/>
          <a:stretch>
            <a:fillRect/>
          </a:stretch>
        </p:blipFill>
        <p:spPr bwMode="auto">
          <a:xfrm>
            <a:off x="0" y="0"/>
            <a:ext cx="12192000" cy="609600"/>
          </a:xfrm>
          <a:prstGeom prst="rect">
            <a:avLst/>
          </a:prstGeom>
          <a:noFill/>
          <a:ln w="9525">
            <a:noFill/>
            <a:miter lim="800000"/>
            <a:headEnd/>
            <a:tailEnd/>
          </a:ln>
        </p:spPr>
      </p:pic>
      <p:pic>
        <p:nvPicPr>
          <p:cNvPr id="6" name="Picture 5" descr="curve"/>
          <p:cNvPicPr>
            <a:picLocks noChangeAspect="1" noChangeArrowheads="1"/>
          </p:cNvPicPr>
          <p:nvPr/>
        </p:nvPicPr>
        <p:blipFill>
          <a:blip r:embed="rId3" cstate="print"/>
          <a:srcRect/>
          <a:stretch>
            <a:fillRect/>
          </a:stretch>
        </p:blipFill>
        <p:spPr bwMode="auto">
          <a:xfrm>
            <a:off x="0" y="0"/>
            <a:ext cx="892175" cy="6858000"/>
          </a:xfrm>
          <a:prstGeom prst="rect">
            <a:avLst/>
          </a:prstGeom>
          <a:noFill/>
          <a:ln w="9525">
            <a:noFill/>
            <a:miter lim="800000"/>
            <a:headEnd/>
            <a:tailEnd/>
          </a:ln>
        </p:spPr>
      </p:pic>
      <p:graphicFrame>
        <p:nvGraphicFramePr>
          <p:cNvPr id="7" name="Object 3"/>
          <p:cNvGraphicFramePr>
            <a:graphicFrameLocks noGrp="1" noChangeAspect="1"/>
          </p:cNvGraphicFramePr>
          <p:nvPr/>
        </p:nvGraphicFramePr>
        <p:xfrm>
          <a:off x="0" y="140898"/>
          <a:ext cx="747713" cy="381000"/>
        </p:xfrm>
        <a:graphic>
          <a:graphicData uri="http://schemas.openxmlformats.org/presentationml/2006/ole">
            <mc:AlternateContent xmlns:mc="http://schemas.openxmlformats.org/markup-compatibility/2006">
              <mc:Choice xmlns:v="urn:schemas-microsoft-com:vml" Requires="v">
                <p:oleObj spid="_x0000_s77867" name="CorelDRAW" r:id="rId4" imgW="1334770" imgH="683260" progId="">
                  <p:embed/>
                </p:oleObj>
              </mc:Choice>
              <mc:Fallback>
                <p:oleObj name="CorelDRAW" r:id="rId4" imgW="1334770" imgH="683260" progId="">
                  <p:embed/>
                  <p:pic>
                    <p:nvPicPr>
                      <p:cNvPr id="0" name="Picture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0898"/>
                        <a:ext cx="747713"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Slide Number Placeholder 7"/>
          <p:cNvSpPr>
            <a:spLocks noGrp="1"/>
          </p:cNvSpPr>
          <p:nvPr>
            <p:ph type="sldNum" sz="quarter" idx="12"/>
          </p:nvPr>
        </p:nvSpPr>
        <p:spPr/>
        <p:txBody>
          <a:bodyPr/>
          <a:lstStyle/>
          <a:p>
            <a:fld id="{68F0AF7D-F68C-4D22-A745-0F26DB58E409}" type="slidenum">
              <a:rPr lang="en-IN" smtClean="0"/>
            </a:fld>
            <a:endParaRPr lang="en-IN"/>
          </a:p>
        </p:txBody>
      </p:sp>
      <p:sp>
        <p:nvSpPr>
          <p:cNvPr id="9" name="TextBox 8"/>
          <p:cNvSpPr txBox="1"/>
          <p:nvPr/>
        </p:nvSpPr>
        <p:spPr>
          <a:xfrm>
            <a:off x="1138136" y="136187"/>
            <a:ext cx="8093413" cy="584775"/>
          </a:xfrm>
          <a:prstGeom prst="rect">
            <a:avLst/>
          </a:prstGeom>
          <a:noFill/>
        </p:spPr>
        <p:txBody>
          <a:bodyPr wrap="square" rtlCol="0">
            <a:spAutoFit/>
          </a:bodyPr>
          <a:lstStyle/>
          <a:p>
            <a:r>
              <a:rPr lang="en-IN" sz="3200" b="1" dirty="0"/>
              <a:t>Herbal supplements</a:t>
            </a:r>
            <a:endParaRPr lang="en-IN" sz="3200" b="1" dirty="0"/>
          </a:p>
        </p:txBody>
      </p:sp>
      <p:sp>
        <p:nvSpPr>
          <p:cNvPr id="2" name="TextBox 1"/>
          <p:cNvSpPr txBox="1"/>
          <p:nvPr/>
        </p:nvSpPr>
        <p:spPr>
          <a:xfrm>
            <a:off x="1138136" y="1336431"/>
            <a:ext cx="2435058" cy="1200329"/>
          </a:xfrm>
          <a:prstGeom prst="rect">
            <a:avLst/>
          </a:prstGeom>
          <a:noFill/>
        </p:spPr>
        <p:txBody>
          <a:bodyPr wrap="square" rtlCol="0">
            <a:spAutoFit/>
          </a:bodyPr>
          <a:lstStyle/>
          <a:p>
            <a:r>
              <a:rPr lang="en-IN" dirty="0"/>
              <a:t>Our ethically Promoted brand in India (sold only through prescriptions by doctors)</a:t>
            </a:r>
            <a:endParaRPr lang="en-IN"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36" descr="grad"/>
          <p:cNvPicPr>
            <a:picLocks noChangeAspect="1" noChangeArrowheads="1"/>
          </p:cNvPicPr>
          <p:nvPr/>
        </p:nvPicPr>
        <p:blipFill>
          <a:blip r:embed="rId1" cstate="print"/>
          <a:srcRect/>
          <a:stretch>
            <a:fillRect/>
          </a:stretch>
        </p:blipFill>
        <p:spPr bwMode="auto">
          <a:xfrm>
            <a:off x="0" y="0"/>
            <a:ext cx="12150028" cy="609600"/>
          </a:xfrm>
          <a:prstGeom prst="rect">
            <a:avLst/>
          </a:prstGeom>
          <a:noFill/>
          <a:ln w="9525">
            <a:noFill/>
            <a:miter lim="800000"/>
            <a:headEnd/>
            <a:tailEnd/>
          </a:ln>
        </p:spPr>
      </p:pic>
      <p:sp>
        <p:nvSpPr>
          <p:cNvPr id="2" name="Title 1"/>
          <p:cNvSpPr>
            <a:spLocks noGrp="1"/>
          </p:cNvSpPr>
          <p:nvPr>
            <p:ph type="title"/>
          </p:nvPr>
        </p:nvSpPr>
        <p:spPr>
          <a:xfrm>
            <a:off x="868476" y="-126459"/>
            <a:ext cx="10197353" cy="858557"/>
          </a:xfrm>
        </p:spPr>
        <p:txBody>
          <a:bodyPr>
            <a:normAutofit/>
          </a:bodyPr>
          <a:lstStyle/>
          <a:p>
            <a:r>
              <a:rPr lang="en-IN" sz="3200" b="1" dirty="0"/>
              <a:t>Soft Gel Capsules</a:t>
            </a:r>
            <a:endParaRPr lang="en-IN" sz="3200" b="1" dirty="0"/>
          </a:p>
        </p:txBody>
      </p:sp>
      <p:sp>
        <p:nvSpPr>
          <p:cNvPr id="4" name="Slide Number Placeholder 3"/>
          <p:cNvSpPr>
            <a:spLocks noGrp="1"/>
          </p:cNvSpPr>
          <p:nvPr>
            <p:ph type="sldNum" sz="quarter" idx="12"/>
          </p:nvPr>
        </p:nvSpPr>
        <p:spPr/>
        <p:txBody>
          <a:bodyPr/>
          <a:lstStyle/>
          <a:p>
            <a:fld id="{68F0AF7D-F68C-4D22-A745-0F26DB58E409}" type="slidenum">
              <a:rPr lang="en-IN" smtClean="0"/>
            </a:fld>
            <a:endParaRPr lang="en-IN"/>
          </a:p>
        </p:txBody>
      </p:sp>
      <p:pic>
        <p:nvPicPr>
          <p:cNvPr id="6" name="Picture 1037" descr="curve"/>
          <p:cNvPicPr>
            <a:picLocks noChangeAspect="1" noChangeArrowheads="1"/>
          </p:cNvPicPr>
          <p:nvPr/>
        </p:nvPicPr>
        <p:blipFill>
          <a:blip r:embed="rId2" cstate="print"/>
          <a:srcRect/>
          <a:stretch>
            <a:fillRect/>
          </a:stretch>
        </p:blipFill>
        <p:spPr bwMode="auto">
          <a:xfrm>
            <a:off x="0" y="0"/>
            <a:ext cx="892175" cy="6858000"/>
          </a:xfrm>
          <a:prstGeom prst="rect">
            <a:avLst/>
          </a:prstGeom>
          <a:noFill/>
          <a:ln w="9525">
            <a:noFill/>
            <a:miter lim="800000"/>
            <a:headEnd/>
            <a:tailEnd/>
          </a:ln>
        </p:spPr>
      </p:pic>
      <p:graphicFrame>
        <p:nvGraphicFramePr>
          <p:cNvPr id="7" name="Object 9"/>
          <p:cNvGraphicFramePr>
            <a:graphicFrameLocks noGrp="1" noChangeAspect="1"/>
          </p:cNvGraphicFramePr>
          <p:nvPr/>
        </p:nvGraphicFramePr>
        <p:xfrm>
          <a:off x="41972" y="77372"/>
          <a:ext cx="747712" cy="381000"/>
        </p:xfrm>
        <a:graphic>
          <a:graphicData uri="http://schemas.openxmlformats.org/presentationml/2006/ole">
            <mc:AlternateContent xmlns:mc="http://schemas.openxmlformats.org/markup-compatibility/2006">
              <mc:Choice xmlns:v="urn:schemas-microsoft-com:vml" Requires="v">
                <p:oleObj spid="_x0000_s106539" name="CorelDRAW" r:id="rId3" imgW="1334770" imgH="683260" progId="">
                  <p:embed/>
                </p:oleObj>
              </mc:Choice>
              <mc:Fallback>
                <p:oleObj name="CorelDRAW" r:id="rId3" imgW="1334770" imgH="683260" progId="">
                  <p:embed/>
                  <p:pic>
                    <p:nvPicPr>
                      <p:cNvPr id="0" name="Picture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72" y="77372"/>
                        <a:ext cx="747712"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7587" name="Picture 3" descr="C:\Users\Dev\Desktop\OrgSuperCritCaps.jpg"/>
          <p:cNvPicPr>
            <a:picLocks noChangeAspect="1" noChangeArrowheads="1"/>
          </p:cNvPicPr>
          <p:nvPr/>
        </p:nvPicPr>
        <p:blipFill>
          <a:blip r:embed="rId5"/>
          <a:srcRect/>
          <a:stretch>
            <a:fillRect/>
          </a:stretch>
        </p:blipFill>
        <p:spPr bwMode="auto">
          <a:xfrm>
            <a:off x="1021976" y="1030192"/>
            <a:ext cx="3756213" cy="3756213"/>
          </a:xfrm>
          <a:prstGeom prst="rect">
            <a:avLst/>
          </a:prstGeom>
          <a:noFill/>
        </p:spPr>
      </p:pic>
      <p:pic>
        <p:nvPicPr>
          <p:cNvPr id="67588" name="Picture 4" descr="C:\Users\Dev\Desktop\0000239_nuroade_415.png"/>
          <p:cNvPicPr>
            <a:picLocks noChangeAspect="1" noChangeArrowheads="1"/>
          </p:cNvPicPr>
          <p:nvPr/>
        </p:nvPicPr>
        <p:blipFill>
          <a:blip r:embed="rId6"/>
          <a:srcRect/>
          <a:stretch>
            <a:fillRect/>
          </a:stretch>
        </p:blipFill>
        <p:spPr bwMode="auto">
          <a:xfrm>
            <a:off x="8267700" y="861078"/>
            <a:ext cx="3924300" cy="3952875"/>
          </a:xfrm>
          <a:prstGeom prst="rect">
            <a:avLst/>
          </a:prstGeom>
          <a:noFill/>
        </p:spPr>
      </p:pic>
      <p:pic>
        <p:nvPicPr>
          <p:cNvPr id="67589" name="Picture 5" descr="C:\Users\Dev\Desktop\0000240_nurosmart-capsules_415.png"/>
          <p:cNvPicPr>
            <a:picLocks noChangeAspect="1" noChangeArrowheads="1"/>
          </p:cNvPicPr>
          <p:nvPr/>
        </p:nvPicPr>
        <p:blipFill>
          <a:blip r:embed="rId7"/>
          <a:srcRect/>
          <a:stretch>
            <a:fillRect/>
          </a:stretch>
        </p:blipFill>
        <p:spPr bwMode="auto">
          <a:xfrm>
            <a:off x="4936285" y="2905125"/>
            <a:ext cx="3924300" cy="3952875"/>
          </a:xfrm>
          <a:prstGeom prst="rect">
            <a:avLst/>
          </a:prstGeom>
          <a:noFill/>
        </p:spPr>
      </p:pic>
      <p:sp>
        <p:nvSpPr>
          <p:cNvPr id="10" name="TextBox 9"/>
          <p:cNvSpPr txBox="1"/>
          <p:nvPr/>
        </p:nvSpPr>
        <p:spPr>
          <a:xfrm>
            <a:off x="6021422" y="1605064"/>
            <a:ext cx="1799617" cy="1477328"/>
          </a:xfrm>
          <a:prstGeom prst="rect">
            <a:avLst/>
          </a:prstGeom>
          <a:noFill/>
        </p:spPr>
        <p:txBody>
          <a:bodyPr wrap="square" rtlCol="0">
            <a:spAutoFit/>
          </a:bodyPr>
          <a:lstStyle/>
          <a:p>
            <a:pPr algn="ctr"/>
            <a:r>
              <a:rPr lang="en-IN" dirty="0"/>
              <a:t>Our patented product for children	based on ADHD patent	</a:t>
            </a:r>
            <a:endParaRPr lang="en-IN" dirty="0"/>
          </a:p>
        </p:txBody>
      </p:sp>
      <p:sp>
        <p:nvSpPr>
          <p:cNvPr id="11" name="TextBox 10"/>
          <p:cNvSpPr txBox="1"/>
          <p:nvPr/>
        </p:nvSpPr>
        <p:spPr>
          <a:xfrm>
            <a:off x="9325583" y="4811949"/>
            <a:ext cx="1799617" cy="1200329"/>
          </a:xfrm>
          <a:prstGeom prst="rect">
            <a:avLst/>
          </a:prstGeom>
          <a:noFill/>
        </p:spPr>
        <p:txBody>
          <a:bodyPr wrap="square" rtlCol="0">
            <a:spAutoFit/>
          </a:bodyPr>
          <a:lstStyle/>
          <a:p>
            <a:pPr algn="ctr"/>
            <a:r>
              <a:rPr lang="en-IN" dirty="0"/>
              <a:t>Based on memory improvement patent	</a:t>
            </a:r>
            <a:endParaRPr lang="en-IN"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grad"/>
          <p:cNvPicPr>
            <a:picLocks noChangeAspect="1" noChangeArrowheads="1"/>
          </p:cNvPicPr>
          <p:nvPr/>
        </p:nvPicPr>
        <p:blipFill>
          <a:blip r:embed="rId1" cstate="print"/>
          <a:srcRect/>
          <a:stretch>
            <a:fillRect/>
          </a:stretch>
        </p:blipFill>
        <p:spPr bwMode="auto">
          <a:xfrm>
            <a:off x="0" y="0"/>
            <a:ext cx="12192000" cy="609600"/>
          </a:xfrm>
          <a:prstGeom prst="rect">
            <a:avLst/>
          </a:prstGeom>
          <a:noFill/>
          <a:ln w="9525">
            <a:noFill/>
            <a:miter lim="800000"/>
            <a:headEnd/>
            <a:tailEnd/>
          </a:ln>
        </p:spPr>
      </p:pic>
      <p:sp>
        <p:nvSpPr>
          <p:cNvPr id="2" name="Title 1"/>
          <p:cNvSpPr>
            <a:spLocks noGrp="1"/>
          </p:cNvSpPr>
          <p:nvPr>
            <p:ph type="title"/>
          </p:nvPr>
        </p:nvSpPr>
        <p:spPr>
          <a:xfrm>
            <a:off x="888520" y="114960"/>
            <a:ext cx="10430774" cy="480264"/>
          </a:xfrm>
        </p:spPr>
        <p:txBody>
          <a:bodyPr>
            <a:normAutofit fontScale="90000"/>
          </a:bodyPr>
          <a:lstStyle/>
          <a:p>
            <a:r>
              <a:rPr lang="en-IN" sz="3600" b="1" dirty="0"/>
              <a:t>Syrups for healthcare</a:t>
            </a:r>
            <a:endParaRPr lang="en-IN" sz="3600" b="1" dirty="0"/>
          </a:p>
        </p:txBody>
      </p:sp>
      <p:sp>
        <p:nvSpPr>
          <p:cNvPr id="4" name="Slide Number Placeholder 3"/>
          <p:cNvSpPr>
            <a:spLocks noGrp="1"/>
          </p:cNvSpPr>
          <p:nvPr>
            <p:ph type="sldNum" sz="quarter" idx="12"/>
          </p:nvPr>
        </p:nvSpPr>
        <p:spPr/>
        <p:txBody>
          <a:bodyPr/>
          <a:lstStyle/>
          <a:p>
            <a:fld id="{68F0AF7D-F68C-4D22-A745-0F26DB58E409}" type="slidenum">
              <a:rPr lang="en-IN" smtClean="0"/>
            </a:fld>
            <a:endParaRPr lang="en-IN"/>
          </a:p>
        </p:txBody>
      </p:sp>
      <p:pic>
        <p:nvPicPr>
          <p:cNvPr id="6" name="Picture 5" descr="curve"/>
          <p:cNvPicPr>
            <a:picLocks noChangeAspect="1" noChangeArrowheads="1"/>
          </p:cNvPicPr>
          <p:nvPr/>
        </p:nvPicPr>
        <p:blipFill>
          <a:blip r:embed="rId2" cstate="print"/>
          <a:srcRect/>
          <a:stretch>
            <a:fillRect/>
          </a:stretch>
        </p:blipFill>
        <p:spPr bwMode="auto">
          <a:xfrm>
            <a:off x="0" y="0"/>
            <a:ext cx="892175" cy="6858000"/>
          </a:xfrm>
          <a:prstGeom prst="rect">
            <a:avLst/>
          </a:prstGeom>
          <a:noFill/>
          <a:ln w="9525">
            <a:noFill/>
            <a:miter lim="800000"/>
            <a:headEnd/>
            <a:tailEnd/>
          </a:ln>
        </p:spPr>
      </p:pic>
      <p:graphicFrame>
        <p:nvGraphicFramePr>
          <p:cNvPr id="7" name="Object 3"/>
          <p:cNvGraphicFramePr>
            <a:graphicFrameLocks noGrp="1" noChangeAspect="1"/>
          </p:cNvGraphicFramePr>
          <p:nvPr/>
        </p:nvGraphicFramePr>
        <p:xfrm>
          <a:off x="0" y="175403"/>
          <a:ext cx="747713" cy="381000"/>
        </p:xfrm>
        <a:graphic>
          <a:graphicData uri="http://schemas.openxmlformats.org/presentationml/2006/ole">
            <mc:AlternateContent xmlns:mc="http://schemas.openxmlformats.org/markup-compatibility/2006">
              <mc:Choice xmlns:v="urn:schemas-microsoft-com:vml" Requires="v">
                <p:oleObj spid="_x0000_s104491" name="CorelDRAW" r:id="rId3" imgW="1334770" imgH="683260" progId="">
                  <p:embed/>
                </p:oleObj>
              </mc:Choice>
              <mc:Fallback>
                <p:oleObj name="CorelDRAW" r:id="rId3" imgW="1334770" imgH="683260" progId="">
                  <p:embed/>
                  <p:pic>
                    <p:nvPicPr>
                      <p:cNvPr id="0" name="Picture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5403"/>
                        <a:ext cx="747713"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9635" name="Picture 3" descr="C:\Users\Dev\Desktop\0000241_nurosmart-syrup_415.png"/>
          <p:cNvPicPr>
            <a:picLocks noChangeAspect="1" noChangeArrowheads="1"/>
          </p:cNvPicPr>
          <p:nvPr/>
        </p:nvPicPr>
        <p:blipFill>
          <a:blip r:embed="rId5"/>
          <a:srcRect/>
          <a:stretch>
            <a:fillRect/>
          </a:stretch>
        </p:blipFill>
        <p:spPr bwMode="auto">
          <a:xfrm>
            <a:off x="1372253" y="1553472"/>
            <a:ext cx="4557900" cy="4591087"/>
          </a:xfrm>
          <a:prstGeom prst="rect">
            <a:avLst/>
          </a:prstGeom>
          <a:noFill/>
        </p:spPr>
      </p:pic>
      <p:pic>
        <p:nvPicPr>
          <p:cNvPr id="69636" name="Picture 4" descr="C:\Users\Dev\Desktop\0000237_imutizer_415.png"/>
          <p:cNvPicPr>
            <a:picLocks noChangeAspect="1" noChangeArrowheads="1"/>
          </p:cNvPicPr>
          <p:nvPr/>
        </p:nvPicPr>
        <p:blipFill>
          <a:blip r:embed="rId6"/>
          <a:srcRect/>
          <a:stretch>
            <a:fillRect/>
          </a:stretch>
        </p:blipFill>
        <p:spPr bwMode="auto">
          <a:xfrm>
            <a:off x="6120092" y="1540943"/>
            <a:ext cx="4624107" cy="4657778"/>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36" descr="grad"/>
          <p:cNvPicPr>
            <a:picLocks noChangeAspect="1" noChangeArrowheads="1"/>
          </p:cNvPicPr>
          <p:nvPr/>
        </p:nvPicPr>
        <p:blipFill>
          <a:blip r:embed="rId1" cstate="print"/>
          <a:srcRect/>
          <a:stretch>
            <a:fillRect/>
          </a:stretch>
        </p:blipFill>
        <p:spPr bwMode="auto">
          <a:xfrm>
            <a:off x="20986" y="0"/>
            <a:ext cx="12150028" cy="609600"/>
          </a:xfrm>
          <a:prstGeom prst="rect">
            <a:avLst/>
          </a:prstGeom>
          <a:noFill/>
          <a:ln w="9525">
            <a:noFill/>
            <a:miter lim="800000"/>
            <a:headEnd/>
            <a:tailEnd/>
          </a:ln>
        </p:spPr>
      </p:pic>
      <p:sp>
        <p:nvSpPr>
          <p:cNvPr id="2" name="Title 1"/>
          <p:cNvSpPr>
            <a:spLocks noGrp="1"/>
          </p:cNvSpPr>
          <p:nvPr>
            <p:ph type="title"/>
          </p:nvPr>
        </p:nvSpPr>
        <p:spPr>
          <a:xfrm>
            <a:off x="845389" y="-138023"/>
            <a:ext cx="10594675" cy="885705"/>
          </a:xfrm>
        </p:spPr>
        <p:txBody>
          <a:bodyPr>
            <a:normAutofit/>
          </a:bodyPr>
          <a:lstStyle/>
          <a:p>
            <a:r>
              <a:rPr lang="en-IN" sz="3200" b="1" dirty="0"/>
              <a:t>Holistic extracts</a:t>
            </a:r>
            <a:endParaRPr lang="en-IN" sz="3200" b="1" dirty="0"/>
          </a:p>
        </p:txBody>
      </p:sp>
      <p:sp>
        <p:nvSpPr>
          <p:cNvPr id="3" name="Content Placeholder 2"/>
          <p:cNvSpPr>
            <a:spLocks noGrp="1"/>
          </p:cNvSpPr>
          <p:nvPr>
            <p:ph idx="1"/>
          </p:nvPr>
        </p:nvSpPr>
        <p:spPr>
          <a:xfrm>
            <a:off x="915838" y="1187270"/>
            <a:ext cx="10515600" cy="4351338"/>
          </a:xfrm>
        </p:spPr>
        <p:txBody>
          <a:bodyPr>
            <a:noAutofit/>
          </a:bodyPr>
          <a:lstStyle/>
          <a:p>
            <a:pPr>
              <a:buNone/>
            </a:pPr>
            <a:r>
              <a:rPr lang="en-IN" b="1" dirty="0">
                <a:solidFill>
                  <a:schemeClr val="accent6">
                    <a:lumMod val="75000"/>
                  </a:schemeClr>
                </a:solidFill>
              </a:rPr>
              <a:t>A combination of CO</a:t>
            </a:r>
            <a:r>
              <a:rPr lang="en-IN" b="1" baseline="-25000" dirty="0">
                <a:solidFill>
                  <a:schemeClr val="accent6">
                    <a:lumMod val="75000"/>
                  </a:schemeClr>
                </a:solidFill>
              </a:rPr>
              <a:t>2</a:t>
            </a:r>
            <a:r>
              <a:rPr lang="en-IN" b="1" dirty="0">
                <a:solidFill>
                  <a:schemeClr val="accent6">
                    <a:lumMod val="75000"/>
                  </a:schemeClr>
                </a:solidFill>
              </a:rPr>
              <a:t> extracts and hydrophilic extracts</a:t>
            </a:r>
            <a:endParaRPr lang="en-IN" b="1" dirty="0">
              <a:solidFill>
                <a:schemeClr val="accent6">
                  <a:lumMod val="75000"/>
                </a:schemeClr>
              </a:solidFill>
            </a:endParaRPr>
          </a:p>
          <a:p>
            <a:endParaRPr lang="en-IN" sz="2000" dirty="0"/>
          </a:p>
          <a:p>
            <a:pPr>
              <a:buNone/>
            </a:pPr>
            <a:r>
              <a:rPr lang="en-IN" sz="2000" dirty="0"/>
              <a:t>Benefits: </a:t>
            </a:r>
            <a:endParaRPr lang="en-IN" sz="2000" dirty="0"/>
          </a:p>
          <a:p>
            <a:pPr marL="514350" indent="-514350">
              <a:buFont typeface="+mj-lt"/>
              <a:buAutoNum type="arabicPeriod"/>
            </a:pPr>
            <a:r>
              <a:rPr lang="en-IN" sz="2000" dirty="0"/>
              <a:t>Gives you the entire profile of the herb in a very concentrated form(1 gram extract is equivalent to 12 grams of actual raw herb). </a:t>
            </a:r>
            <a:endParaRPr lang="en-IN" sz="2000" dirty="0"/>
          </a:p>
          <a:p>
            <a:pPr marL="514350" indent="-514350">
              <a:buFont typeface="+mj-lt"/>
              <a:buAutoNum type="arabicPeriod"/>
            </a:pPr>
            <a:r>
              <a:rPr lang="en-IN" sz="2000" dirty="0"/>
              <a:t>The lipid soluble CO</a:t>
            </a:r>
            <a:r>
              <a:rPr lang="en-IN" sz="2000" baseline="-25000" dirty="0"/>
              <a:t>2</a:t>
            </a:r>
            <a:r>
              <a:rPr lang="en-IN" sz="2000" dirty="0"/>
              <a:t> extracts help the polar compounds to be absorbed faster in the system demonstrating noticeable results</a:t>
            </a:r>
            <a:endParaRPr lang="en-IN" sz="2000" dirty="0"/>
          </a:p>
          <a:p>
            <a:pPr marL="514350" indent="-514350">
              <a:lnSpc>
                <a:spcPct val="200000"/>
              </a:lnSpc>
              <a:spcBef>
                <a:spcPts val="400"/>
              </a:spcBef>
              <a:spcAft>
                <a:spcPct val="0"/>
              </a:spcAft>
              <a:buClr>
                <a:schemeClr val="tx1"/>
              </a:buClr>
              <a:buFont typeface="+mj-lt"/>
              <a:buAutoNum type="arabicPeriod"/>
              <a:tabLst>
                <a:tab pos="914400" algn="l"/>
              </a:tabLst>
            </a:pPr>
            <a:r>
              <a:rPr lang="en-US" sz="2000" dirty="0">
                <a:solidFill>
                  <a:srgbClr val="090807"/>
                </a:solidFill>
              </a:rPr>
              <a:t>As cell membrane is made up of lipids, absorption of lipid molecules is better. </a:t>
            </a:r>
            <a:endParaRPr lang="en-US" sz="2000" dirty="0">
              <a:solidFill>
                <a:srgbClr val="090807"/>
              </a:solidFill>
            </a:endParaRPr>
          </a:p>
          <a:p>
            <a:pPr marL="514350" indent="-514350">
              <a:lnSpc>
                <a:spcPct val="200000"/>
              </a:lnSpc>
              <a:spcBef>
                <a:spcPts val="400"/>
              </a:spcBef>
              <a:spcAft>
                <a:spcPct val="0"/>
              </a:spcAft>
              <a:buFont typeface="+mj-lt"/>
              <a:buAutoNum type="arabicPeriod"/>
              <a:tabLst>
                <a:tab pos="914400" algn="l"/>
              </a:tabLst>
            </a:pPr>
            <a:r>
              <a:rPr lang="en-US" sz="2000" dirty="0">
                <a:solidFill>
                  <a:srgbClr val="090807"/>
                </a:solidFill>
              </a:rPr>
              <a:t> Can cross GI track barrier easily and may help cross blood brain barrier</a:t>
            </a:r>
            <a:endParaRPr lang="en-US" sz="2000" dirty="0">
              <a:solidFill>
                <a:srgbClr val="090807"/>
              </a:solidFill>
            </a:endParaRPr>
          </a:p>
          <a:p>
            <a:pPr marL="514350" indent="-514350">
              <a:lnSpc>
                <a:spcPct val="200000"/>
              </a:lnSpc>
              <a:spcBef>
                <a:spcPts val="400"/>
              </a:spcBef>
              <a:spcAft>
                <a:spcPct val="0"/>
              </a:spcAft>
              <a:buFont typeface="+mj-lt"/>
              <a:buAutoNum type="arabicPeriod"/>
              <a:tabLst>
                <a:tab pos="914400" algn="l"/>
              </a:tabLst>
            </a:pPr>
            <a:r>
              <a:rPr lang="en-US" sz="2000" dirty="0">
                <a:solidFill>
                  <a:srgbClr val="090807"/>
                </a:solidFill>
              </a:rPr>
              <a:t> Does not inhibit enzymes responsible for drug assimilation</a:t>
            </a:r>
            <a:endParaRPr lang="en-US" sz="2000" dirty="0">
              <a:solidFill>
                <a:srgbClr val="090807"/>
              </a:solidFill>
            </a:endParaRPr>
          </a:p>
          <a:p>
            <a:pPr marL="514350" indent="-514350">
              <a:lnSpc>
                <a:spcPct val="200000"/>
              </a:lnSpc>
              <a:spcBef>
                <a:spcPts val="400"/>
              </a:spcBef>
              <a:spcAft>
                <a:spcPct val="0"/>
              </a:spcAft>
              <a:buFont typeface="+mj-lt"/>
              <a:buAutoNum type="arabicPeriod"/>
              <a:tabLst>
                <a:tab pos="914400" algn="l"/>
              </a:tabLst>
            </a:pPr>
            <a:r>
              <a:rPr lang="en-US" sz="2000" dirty="0">
                <a:solidFill>
                  <a:srgbClr val="090807"/>
                </a:solidFill>
              </a:rPr>
              <a:t> Enhances bio availability</a:t>
            </a:r>
            <a:endParaRPr lang="en-US" sz="2000" dirty="0">
              <a:solidFill>
                <a:srgbClr val="090807"/>
              </a:solidFill>
            </a:endParaRPr>
          </a:p>
          <a:p>
            <a:pPr marL="514350" indent="-514350">
              <a:buFont typeface="+mj-lt"/>
              <a:buAutoNum type="arabicPeriod"/>
            </a:pPr>
            <a:endParaRPr lang="en-IN" sz="2000" dirty="0"/>
          </a:p>
        </p:txBody>
      </p:sp>
      <p:sp>
        <p:nvSpPr>
          <p:cNvPr id="4" name="Slide Number Placeholder 3"/>
          <p:cNvSpPr>
            <a:spLocks noGrp="1"/>
          </p:cNvSpPr>
          <p:nvPr>
            <p:ph type="sldNum" sz="quarter" idx="12"/>
          </p:nvPr>
        </p:nvSpPr>
        <p:spPr/>
        <p:txBody>
          <a:bodyPr/>
          <a:lstStyle/>
          <a:p>
            <a:fld id="{68F0AF7D-F68C-4D22-A745-0F26DB58E409}" type="slidenum">
              <a:rPr lang="en-IN" smtClean="0"/>
            </a:fld>
            <a:endParaRPr lang="en-IN"/>
          </a:p>
        </p:txBody>
      </p:sp>
      <p:pic>
        <p:nvPicPr>
          <p:cNvPr id="6" name="Picture 1037" descr="curve"/>
          <p:cNvPicPr>
            <a:picLocks noChangeAspect="1" noChangeArrowheads="1"/>
          </p:cNvPicPr>
          <p:nvPr/>
        </p:nvPicPr>
        <p:blipFill>
          <a:blip r:embed="rId2" cstate="print"/>
          <a:srcRect/>
          <a:stretch>
            <a:fillRect/>
          </a:stretch>
        </p:blipFill>
        <p:spPr bwMode="auto">
          <a:xfrm>
            <a:off x="0" y="0"/>
            <a:ext cx="892175" cy="6858000"/>
          </a:xfrm>
          <a:prstGeom prst="rect">
            <a:avLst/>
          </a:prstGeom>
          <a:noFill/>
          <a:ln w="9525">
            <a:noFill/>
            <a:miter lim="800000"/>
            <a:headEnd/>
            <a:tailEnd/>
          </a:ln>
        </p:spPr>
      </p:pic>
      <p:graphicFrame>
        <p:nvGraphicFramePr>
          <p:cNvPr id="7" name="Object 9"/>
          <p:cNvGraphicFramePr>
            <a:graphicFrameLocks noGrp="1" noChangeAspect="1"/>
          </p:cNvGraphicFramePr>
          <p:nvPr/>
        </p:nvGraphicFramePr>
        <p:xfrm>
          <a:off x="0" y="198142"/>
          <a:ext cx="747712" cy="381000"/>
        </p:xfrm>
        <a:graphic>
          <a:graphicData uri="http://schemas.openxmlformats.org/presentationml/2006/ole">
            <mc:AlternateContent xmlns:mc="http://schemas.openxmlformats.org/markup-compatibility/2006">
              <mc:Choice xmlns:v="urn:schemas-microsoft-com:vml" Requires="v">
                <p:oleObj spid="_x0000_s84011" name="CorelDRAW" r:id="rId3" imgW="1334770" imgH="683260" progId="">
                  <p:embed/>
                </p:oleObj>
              </mc:Choice>
              <mc:Fallback>
                <p:oleObj name="CorelDRAW" r:id="rId3" imgW="1334770" imgH="683260" progId="">
                  <p:embed/>
                  <p:pic>
                    <p:nvPicPr>
                      <p:cNvPr id="0" name="Picture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8142"/>
                        <a:ext cx="747712"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36" descr="grad"/>
          <p:cNvPicPr>
            <a:picLocks noChangeAspect="1" noChangeArrowheads="1"/>
          </p:cNvPicPr>
          <p:nvPr/>
        </p:nvPicPr>
        <p:blipFill>
          <a:blip r:embed="rId1" cstate="print"/>
          <a:srcRect/>
          <a:stretch>
            <a:fillRect/>
          </a:stretch>
        </p:blipFill>
        <p:spPr bwMode="auto">
          <a:xfrm>
            <a:off x="20986" y="0"/>
            <a:ext cx="12150028" cy="609600"/>
          </a:xfrm>
          <a:prstGeom prst="rect">
            <a:avLst/>
          </a:prstGeom>
          <a:noFill/>
          <a:ln w="9525">
            <a:noFill/>
            <a:miter lim="800000"/>
            <a:headEnd/>
            <a:tailEnd/>
          </a:ln>
        </p:spPr>
      </p:pic>
      <p:sp>
        <p:nvSpPr>
          <p:cNvPr id="2" name="Title 1"/>
          <p:cNvSpPr>
            <a:spLocks noGrp="1"/>
          </p:cNvSpPr>
          <p:nvPr>
            <p:ph type="title"/>
          </p:nvPr>
        </p:nvSpPr>
        <p:spPr>
          <a:xfrm>
            <a:off x="892175" y="266404"/>
            <a:ext cx="10440639" cy="244475"/>
          </a:xfrm>
        </p:spPr>
        <p:txBody>
          <a:bodyPr>
            <a:normAutofit fontScale="90000"/>
          </a:bodyPr>
          <a:lstStyle/>
          <a:p>
            <a:r>
              <a:rPr lang="en-IN" sz="3200" b="1" dirty="0"/>
              <a:t>Our most successful holistic extracts</a:t>
            </a:r>
            <a:endParaRPr lang="en-IN" sz="3200" b="1" dirty="0"/>
          </a:p>
        </p:txBody>
      </p:sp>
      <p:sp>
        <p:nvSpPr>
          <p:cNvPr id="3" name="Content Placeholder 2"/>
          <p:cNvSpPr>
            <a:spLocks noGrp="1"/>
          </p:cNvSpPr>
          <p:nvPr>
            <p:ph idx="1"/>
          </p:nvPr>
        </p:nvSpPr>
        <p:spPr/>
        <p:txBody>
          <a:bodyPr>
            <a:normAutofit fontScale="85000" lnSpcReduction="20000"/>
          </a:bodyPr>
          <a:lstStyle/>
          <a:p>
            <a:r>
              <a:rPr lang="en-IN" dirty="0"/>
              <a:t>Turmeric</a:t>
            </a:r>
            <a:endParaRPr lang="en-IN" dirty="0"/>
          </a:p>
          <a:p>
            <a:r>
              <a:rPr lang="en-IN" dirty="0" err="1"/>
              <a:t>Ashwagandha</a:t>
            </a:r>
            <a:endParaRPr lang="en-IN" dirty="0"/>
          </a:p>
          <a:p>
            <a:r>
              <a:rPr lang="en-IN" dirty="0"/>
              <a:t>Neem</a:t>
            </a:r>
            <a:endParaRPr lang="en-IN" dirty="0"/>
          </a:p>
          <a:p>
            <a:r>
              <a:rPr lang="en-IN" dirty="0" err="1"/>
              <a:t>Amla</a:t>
            </a:r>
            <a:endParaRPr lang="en-IN" dirty="0"/>
          </a:p>
          <a:p>
            <a:r>
              <a:rPr lang="en-IN" dirty="0"/>
              <a:t>Ginger</a:t>
            </a:r>
            <a:endParaRPr lang="en-IN" dirty="0"/>
          </a:p>
          <a:p>
            <a:r>
              <a:rPr lang="en-IN" dirty="0"/>
              <a:t>Holy Basil</a:t>
            </a:r>
            <a:endParaRPr lang="en-IN" dirty="0"/>
          </a:p>
          <a:p>
            <a:r>
              <a:rPr lang="en-IN" dirty="0" err="1"/>
              <a:t>Boswellia</a:t>
            </a:r>
            <a:endParaRPr lang="en-IN" dirty="0"/>
          </a:p>
          <a:p>
            <a:r>
              <a:rPr lang="en-IN" dirty="0"/>
              <a:t>Cinnamon</a:t>
            </a:r>
            <a:endParaRPr lang="en-IN" dirty="0"/>
          </a:p>
          <a:p>
            <a:r>
              <a:rPr lang="en-IN" dirty="0"/>
              <a:t>Moringa</a:t>
            </a:r>
            <a:endParaRPr lang="en-IN" dirty="0"/>
          </a:p>
          <a:p>
            <a:r>
              <a:rPr lang="en-IN" dirty="0" err="1"/>
              <a:t>Andrographis</a:t>
            </a:r>
            <a:endParaRPr lang="en-IN" dirty="0"/>
          </a:p>
          <a:p>
            <a:r>
              <a:rPr lang="en-IN" dirty="0"/>
              <a:t>Green Tea</a:t>
            </a:r>
            <a:endParaRPr lang="en-IN" dirty="0"/>
          </a:p>
        </p:txBody>
      </p:sp>
      <p:sp>
        <p:nvSpPr>
          <p:cNvPr id="4" name="Slide Number Placeholder 3"/>
          <p:cNvSpPr>
            <a:spLocks noGrp="1"/>
          </p:cNvSpPr>
          <p:nvPr>
            <p:ph type="sldNum" sz="quarter" idx="12"/>
          </p:nvPr>
        </p:nvSpPr>
        <p:spPr/>
        <p:txBody>
          <a:bodyPr/>
          <a:lstStyle/>
          <a:p>
            <a:fld id="{68F0AF7D-F68C-4D22-A745-0F26DB58E409}" type="slidenum">
              <a:rPr lang="en-IN" smtClean="0"/>
            </a:fld>
            <a:endParaRPr lang="en-IN" dirty="0"/>
          </a:p>
        </p:txBody>
      </p:sp>
      <p:pic>
        <p:nvPicPr>
          <p:cNvPr id="6" name="Picture 1037" descr="curve"/>
          <p:cNvPicPr>
            <a:picLocks noChangeAspect="1" noChangeArrowheads="1"/>
          </p:cNvPicPr>
          <p:nvPr/>
        </p:nvPicPr>
        <p:blipFill>
          <a:blip r:embed="rId2" cstate="print"/>
          <a:srcRect/>
          <a:stretch>
            <a:fillRect/>
          </a:stretch>
        </p:blipFill>
        <p:spPr bwMode="auto">
          <a:xfrm>
            <a:off x="0" y="0"/>
            <a:ext cx="892175" cy="6858000"/>
          </a:xfrm>
          <a:prstGeom prst="rect">
            <a:avLst/>
          </a:prstGeom>
          <a:noFill/>
          <a:ln w="9525">
            <a:noFill/>
            <a:miter lim="800000"/>
            <a:headEnd/>
            <a:tailEnd/>
          </a:ln>
        </p:spPr>
      </p:pic>
      <p:graphicFrame>
        <p:nvGraphicFramePr>
          <p:cNvPr id="7" name="Object 9"/>
          <p:cNvGraphicFramePr>
            <a:graphicFrameLocks noGrp="1" noChangeAspect="1"/>
          </p:cNvGraphicFramePr>
          <p:nvPr/>
        </p:nvGraphicFramePr>
        <p:xfrm>
          <a:off x="0" y="198142"/>
          <a:ext cx="747712" cy="381000"/>
        </p:xfrm>
        <a:graphic>
          <a:graphicData uri="http://schemas.openxmlformats.org/presentationml/2006/ole">
            <mc:AlternateContent xmlns:mc="http://schemas.openxmlformats.org/markup-compatibility/2006">
              <mc:Choice xmlns:v="urn:schemas-microsoft-com:vml" Requires="v">
                <p:oleObj spid="_x0000_s124962" name="CorelDRAW" r:id="rId3" imgW="1334770" imgH="683260" progId="">
                  <p:embed/>
                </p:oleObj>
              </mc:Choice>
              <mc:Fallback>
                <p:oleObj name="CorelDRAW" r:id="rId3" imgW="1334770" imgH="683260" progId="">
                  <p:embed/>
                  <p:pic>
                    <p:nvPicPr>
                      <p:cNvPr id="0" name="Object 9"/>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8142"/>
                        <a:ext cx="747712"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2" descr="grad"/>
          <p:cNvPicPr>
            <a:picLocks noChangeAspect="1" noChangeArrowheads="1"/>
          </p:cNvPicPr>
          <p:nvPr/>
        </p:nvPicPr>
        <p:blipFill>
          <a:blip r:embed="rId1" cstate="print"/>
          <a:srcRect/>
          <a:stretch>
            <a:fillRect/>
          </a:stretch>
        </p:blipFill>
        <p:spPr bwMode="auto">
          <a:xfrm>
            <a:off x="0" y="0"/>
            <a:ext cx="12192000" cy="609600"/>
          </a:xfrm>
          <a:prstGeom prst="rect">
            <a:avLst/>
          </a:prstGeom>
          <a:noFill/>
          <a:ln w="9525">
            <a:noFill/>
            <a:miter lim="800000"/>
            <a:headEnd/>
            <a:tailEnd/>
          </a:ln>
        </p:spPr>
      </p:pic>
      <p:sp>
        <p:nvSpPr>
          <p:cNvPr id="534531" name="Text Box 3"/>
          <p:cNvSpPr txBox="1">
            <a:spLocks noChangeArrowheads="1"/>
          </p:cNvSpPr>
          <p:nvPr/>
        </p:nvSpPr>
        <p:spPr bwMode="auto">
          <a:xfrm>
            <a:off x="4038600" y="381000"/>
            <a:ext cx="5715000" cy="457200"/>
          </a:xfrm>
          <a:prstGeom prst="rect">
            <a:avLst/>
          </a:prstGeom>
          <a:noFill/>
          <a:ln w="9525">
            <a:noFill/>
            <a:miter lim="800000"/>
          </a:ln>
        </p:spPr>
        <p:txBody>
          <a:bodyPr>
            <a:spAutoFit/>
          </a:bodyPr>
          <a:lstStyle/>
          <a:p>
            <a:pPr algn="l">
              <a:lnSpc>
                <a:spcPct val="100000"/>
              </a:lnSpc>
              <a:spcAft>
                <a:spcPct val="0"/>
              </a:spcAft>
              <a:buClrTx/>
              <a:buSzTx/>
              <a:buFontTx/>
              <a:buNone/>
            </a:pPr>
            <a:endParaRPr lang="en-US" sz="2400">
              <a:latin typeface="Times New Roman" panose="02020603050405020304" pitchFamily="18" charset="0"/>
            </a:endParaRPr>
          </a:p>
        </p:txBody>
      </p:sp>
      <p:sp>
        <p:nvSpPr>
          <p:cNvPr id="534533" name="Text Box 5"/>
          <p:cNvSpPr txBox="1">
            <a:spLocks noChangeArrowheads="1"/>
          </p:cNvSpPr>
          <p:nvPr/>
        </p:nvSpPr>
        <p:spPr bwMode="auto">
          <a:xfrm>
            <a:off x="2514600" y="3810000"/>
            <a:ext cx="7696200" cy="457200"/>
          </a:xfrm>
          <a:prstGeom prst="rect">
            <a:avLst/>
          </a:prstGeom>
          <a:noFill/>
          <a:ln w="9525">
            <a:noFill/>
            <a:miter lim="800000"/>
          </a:ln>
        </p:spPr>
        <p:txBody>
          <a:bodyPr>
            <a:spAutoFit/>
          </a:bodyPr>
          <a:lstStyle/>
          <a:p>
            <a:pPr algn="ctr">
              <a:lnSpc>
                <a:spcPct val="100000"/>
              </a:lnSpc>
              <a:spcAft>
                <a:spcPct val="0"/>
              </a:spcAft>
              <a:buClrTx/>
              <a:buSzTx/>
              <a:buFontTx/>
              <a:buNone/>
            </a:pPr>
            <a:r>
              <a:rPr lang="en-US" sz="2400">
                <a:latin typeface="Times New Roman" panose="02020603050405020304" pitchFamily="18" charset="0"/>
              </a:rPr>
              <a:t> </a:t>
            </a:r>
            <a:endParaRPr lang="en-US" sz="3200" b="1">
              <a:solidFill>
                <a:srgbClr val="7E2676"/>
              </a:solidFill>
              <a:latin typeface="Times New Roman" panose="02020603050405020304" pitchFamily="18" charset="0"/>
            </a:endParaRPr>
          </a:p>
        </p:txBody>
      </p:sp>
      <p:pic>
        <p:nvPicPr>
          <p:cNvPr id="14343" name="Picture 6" descr="curve"/>
          <p:cNvPicPr>
            <a:picLocks noChangeAspect="1" noChangeArrowheads="1"/>
          </p:cNvPicPr>
          <p:nvPr/>
        </p:nvPicPr>
        <p:blipFill>
          <a:blip r:embed="rId2" cstate="print"/>
          <a:srcRect/>
          <a:stretch>
            <a:fillRect/>
          </a:stretch>
        </p:blipFill>
        <p:spPr bwMode="auto">
          <a:xfrm>
            <a:off x="5203" y="0"/>
            <a:ext cx="892175" cy="6858000"/>
          </a:xfrm>
          <a:prstGeom prst="rect">
            <a:avLst/>
          </a:prstGeom>
          <a:noFill/>
          <a:ln w="9525">
            <a:noFill/>
            <a:miter lim="800000"/>
            <a:headEnd/>
            <a:tailEnd/>
          </a:ln>
        </p:spPr>
      </p:pic>
      <p:sp>
        <p:nvSpPr>
          <p:cNvPr id="14344" name="Rectangle 7"/>
          <p:cNvSpPr>
            <a:spLocks noChangeArrowheads="1"/>
          </p:cNvSpPr>
          <p:nvPr/>
        </p:nvSpPr>
        <p:spPr bwMode="auto">
          <a:xfrm>
            <a:off x="1029198" y="1329396"/>
            <a:ext cx="10747717" cy="5528604"/>
          </a:xfrm>
          <a:prstGeom prst="rect">
            <a:avLst/>
          </a:prstGeom>
          <a:noFill/>
          <a:ln w="9525">
            <a:noFill/>
            <a:miter lim="800000"/>
          </a:ln>
        </p:spPr>
        <p:txBody>
          <a:bodyPr/>
          <a:lstStyle/>
          <a:p>
            <a:pPr marL="457200" indent="-457200">
              <a:lnSpc>
                <a:spcPct val="200000"/>
              </a:lnSpc>
              <a:buSzPct val="130000"/>
              <a:buFont typeface="Arial" panose="020B0604020202020204" pitchFamily="34" charset="0"/>
              <a:buChar char="•"/>
            </a:pPr>
            <a:r>
              <a:rPr lang="en-US" sz="2400" dirty="0">
                <a:solidFill>
                  <a:srgbClr val="090807"/>
                </a:solidFill>
              </a:rPr>
              <a:t>Our dosages of herbs per capsule/tablet are in multiples of others, due to highly potent &amp; potentiated holistic extracts </a:t>
            </a:r>
            <a:endParaRPr lang="en-US" sz="2400" dirty="0">
              <a:solidFill>
                <a:srgbClr val="090807"/>
              </a:solidFill>
            </a:endParaRPr>
          </a:p>
          <a:p>
            <a:pPr marL="457200" indent="-457200">
              <a:lnSpc>
                <a:spcPct val="200000"/>
              </a:lnSpc>
              <a:buSzPct val="130000"/>
              <a:buFont typeface="Arial" panose="020B0604020202020204" pitchFamily="34" charset="0"/>
              <a:buChar char="•"/>
            </a:pPr>
            <a:r>
              <a:rPr lang="en-US" sz="2400" dirty="0">
                <a:solidFill>
                  <a:srgbClr val="090807"/>
                </a:solidFill>
              </a:rPr>
              <a:t>Low and palatable dosages (1 cap OD/BID).</a:t>
            </a:r>
            <a:endParaRPr lang="en-US" sz="2400" dirty="0">
              <a:solidFill>
                <a:srgbClr val="090807"/>
              </a:solidFill>
            </a:endParaRPr>
          </a:p>
          <a:p>
            <a:pPr marL="457200" indent="-457200">
              <a:lnSpc>
                <a:spcPct val="200000"/>
              </a:lnSpc>
              <a:buSzPct val="130000"/>
              <a:buFont typeface="Arial" panose="020B0604020202020204" pitchFamily="34" charset="0"/>
              <a:buChar char="•"/>
            </a:pPr>
            <a:r>
              <a:rPr lang="en-US" sz="2400" dirty="0">
                <a:solidFill>
                  <a:srgbClr val="090807"/>
                </a:solidFill>
              </a:rPr>
              <a:t>With the use of minimum number of herbs and potent extracts, we can ensure necessary therapeutic dosage of each herb in the formulae. </a:t>
            </a:r>
            <a:endParaRPr lang="en-US" sz="2400" dirty="0">
              <a:solidFill>
                <a:srgbClr val="090807"/>
              </a:solidFill>
            </a:endParaRPr>
          </a:p>
          <a:p>
            <a:pPr marL="457200" indent="-457200">
              <a:lnSpc>
                <a:spcPct val="200000"/>
              </a:lnSpc>
              <a:buSzPct val="130000"/>
              <a:buFont typeface="Arial" panose="020B0604020202020204" pitchFamily="34" charset="0"/>
              <a:buChar char="•"/>
            </a:pPr>
            <a:r>
              <a:rPr lang="en-US" sz="2400" dirty="0">
                <a:solidFill>
                  <a:srgbClr val="090807"/>
                </a:solidFill>
              </a:rPr>
              <a:t>Use of minimum number of herbs reduces possibility of drug interaction.</a:t>
            </a:r>
            <a:endParaRPr lang="en-US" sz="2400" dirty="0">
              <a:solidFill>
                <a:srgbClr val="090807"/>
              </a:solidFill>
            </a:endParaRPr>
          </a:p>
        </p:txBody>
      </p:sp>
      <p:graphicFrame>
        <p:nvGraphicFramePr>
          <p:cNvPr id="14338" name="Object 2"/>
          <p:cNvGraphicFramePr>
            <a:graphicFrameLocks noGrp="1" noChangeAspect="1"/>
          </p:cNvGraphicFramePr>
          <p:nvPr/>
        </p:nvGraphicFramePr>
        <p:xfrm>
          <a:off x="42203" y="123092"/>
          <a:ext cx="747713" cy="381000"/>
        </p:xfrm>
        <a:graphic>
          <a:graphicData uri="http://schemas.openxmlformats.org/presentationml/2006/ole">
            <mc:AlternateContent xmlns:mc="http://schemas.openxmlformats.org/markup-compatibility/2006">
              <mc:Choice xmlns:v="urn:schemas-microsoft-com:vml" Requires="v">
                <p:oleObj spid="_x0000_s108587" name="CorelDRAW" r:id="rId3" imgW="1334770" imgH="683260" progId="">
                  <p:embed/>
                </p:oleObj>
              </mc:Choice>
              <mc:Fallback>
                <p:oleObj name="CorelDRAW" r:id="rId3" imgW="1334770" imgH="683260" progId="">
                  <p:embed/>
                  <p:pic>
                    <p:nvPicPr>
                      <p:cNvPr id="0" name="Picture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03" y="123092"/>
                        <a:ext cx="74771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 Box 10"/>
          <p:cNvSpPr txBox="1">
            <a:spLocks noChangeArrowheads="1"/>
          </p:cNvSpPr>
          <p:nvPr/>
        </p:nvSpPr>
        <p:spPr bwMode="auto">
          <a:xfrm>
            <a:off x="804413" y="112143"/>
            <a:ext cx="10878505" cy="769441"/>
          </a:xfrm>
          <a:prstGeom prst="rect">
            <a:avLst/>
          </a:prstGeom>
          <a:noFill/>
          <a:ln w="9525">
            <a:noFill/>
            <a:miter lim="800000"/>
          </a:ln>
        </p:spPr>
        <p:txBody>
          <a:bodyPr wrap="square">
            <a:spAutoFit/>
          </a:bodyPr>
          <a:lstStyle/>
          <a:p>
            <a:pPr>
              <a:spcAft>
                <a:spcPct val="0"/>
              </a:spcAft>
            </a:pPr>
            <a:r>
              <a:rPr lang="en-US" sz="2200" b="1" dirty="0">
                <a:latin typeface="Century Gothic" pitchFamily="34" charset="0"/>
              </a:rPr>
              <a:t>Advantages of Holistic extracts in our proprietary products	</a:t>
            </a:r>
            <a:endParaRPr lang="en-US" sz="2200" dirty="0">
              <a:latin typeface="Century Gothic" pitchFamily="34" charset="0"/>
            </a:endParaRPr>
          </a:p>
          <a:p>
            <a:pPr>
              <a:lnSpc>
                <a:spcPct val="100000"/>
              </a:lnSpc>
              <a:spcAft>
                <a:spcPct val="0"/>
              </a:spcAft>
              <a:buClrTx/>
              <a:buSzTx/>
              <a:buFontTx/>
              <a:buNone/>
            </a:pPr>
            <a:endParaRPr lang="en-US" sz="2200" dirty="0">
              <a:solidFill>
                <a:srgbClr val="002060"/>
              </a:solidFill>
              <a:latin typeface="Century Gothic"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nodePh="1">
                                  <p:stCondLst>
                                    <p:cond delay="0"/>
                                  </p:stCondLst>
                                  <p:endCondLst>
                                    <p:cond evt="begin" delay="0">
                                      <p:tn val="5"/>
                                    </p:cond>
                                  </p:endCondLst>
                                  <p:childTnLst>
                                    <p:set>
                                      <p:cBhvr>
                                        <p:cTn id="6" dur="1" fill="hold">
                                          <p:stCondLst>
                                            <p:cond delay="499"/>
                                          </p:stCondLst>
                                        </p:cTn>
                                        <p:tgtEl>
                                          <p:spTgt spid="53453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5345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31" grpId="0" autoUpdateAnimBg="0"/>
      <p:bldP spid="534533"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1" name="Text Box 3"/>
          <p:cNvSpPr txBox="1">
            <a:spLocks noChangeArrowheads="1"/>
          </p:cNvSpPr>
          <p:nvPr/>
        </p:nvSpPr>
        <p:spPr bwMode="auto">
          <a:xfrm>
            <a:off x="4038600" y="381000"/>
            <a:ext cx="5715000" cy="457200"/>
          </a:xfrm>
          <a:prstGeom prst="rect">
            <a:avLst/>
          </a:prstGeom>
          <a:noFill/>
          <a:ln w="9525">
            <a:noFill/>
            <a:miter lim="800000"/>
          </a:ln>
        </p:spPr>
        <p:txBody>
          <a:bodyPr>
            <a:spAutoFit/>
          </a:bodyPr>
          <a:lstStyle/>
          <a:p>
            <a:pPr algn="l">
              <a:lnSpc>
                <a:spcPct val="100000"/>
              </a:lnSpc>
              <a:spcAft>
                <a:spcPct val="0"/>
              </a:spcAft>
              <a:buClrTx/>
              <a:buSzTx/>
              <a:buFontTx/>
              <a:buNone/>
            </a:pPr>
            <a:endParaRPr lang="en-US" sz="2400">
              <a:latin typeface="Times New Roman" panose="02020603050405020304" pitchFamily="18" charset="0"/>
            </a:endParaRPr>
          </a:p>
        </p:txBody>
      </p:sp>
      <p:sp>
        <p:nvSpPr>
          <p:cNvPr id="539653" name="Text Box 5"/>
          <p:cNvSpPr txBox="1">
            <a:spLocks noChangeArrowheads="1"/>
          </p:cNvSpPr>
          <p:nvPr/>
        </p:nvSpPr>
        <p:spPr bwMode="auto">
          <a:xfrm>
            <a:off x="2514600" y="3810000"/>
            <a:ext cx="7696200" cy="457200"/>
          </a:xfrm>
          <a:prstGeom prst="rect">
            <a:avLst/>
          </a:prstGeom>
          <a:noFill/>
          <a:ln w="9525">
            <a:noFill/>
            <a:miter lim="800000"/>
          </a:ln>
        </p:spPr>
        <p:txBody>
          <a:bodyPr>
            <a:spAutoFit/>
          </a:bodyPr>
          <a:lstStyle/>
          <a:p>
            <a:pPr algn="ctr">
              <a:lnSpc>
                <a:spcPct val="100000"/>
              </a:lnSpc>
              <a:spcAft>
                <a:spcPct val="0"/>
              </a:spcAft>
              <a:buClrTx/>
              <a:buSzTx/>
              <a:buFontTx/>
              <a:buNone/>
            </a:pPr>
            <a:r>
              <a:rPr lang="en-US" sz="2400">
                <a:latin typeface="Times New Roman" panose="02020603050405020304" pitchFamily="18" charset="0"/>
              </a:rPr>
              <a:t> </a:t>
            </a:r>
            <a:endParaRPr lang="en-US" sz="3200" b="1">
              <a:solidFill>
                <a:srgbClr val="7E2676"/>
              </a:solidFill>
              <a:latin typeface="Times New Roman" panose="02020603050405020304" pitchFamily="18" charset="0"/>
            </a:endParaRPr>
          </a:p>
        </p:txBody>
      </p:sp>
      <p:sp>
        <p:nvSpPr>
          <p:cNvPr id="16391" name="Rectangle 7"/>
          <p:cNvSpPr>
            <a:spLocks noChangeArrowheads="1"/>
          </p:cNvSpPr>
          <p:nvPr/>
        </p:nvSpPr>
        <p:spPr bwMode="auto">
          <a:xfrm>
            <a:off x="2286000" y="990600"/>
            <a:ext cx="8077200" cy="838200"/>
          </a:xfrm>
          <a:prstGeom prst="rect">
            <a:avLst/>
          </a:prstGeom>
          <a:noFill/>
          <a:ln w="9525">
            <a:noFill/>
            <a:miter lim="800000"/>
          </a:ln>
        </p:spPr>
        <p:txBody>
          <a:bodyPr/>
          <a:lstStyle/>
          <a:p>
            <a:pPr marL="457200" indent="-457200" algn="ctr"/>
            <a:endParaRPr lang="en-US" b="1">
              <a:solidFill>
                <a:srgbClr val="800000"/>
              </a:solidFill>
              <a:latin typeface="Verdana" panose="020B0604030504040204" pitchFamily="34" charset="0"/>
            </a:endParaRPr>
          </a:p>
        </p:txBody>
      </p:sp>
      <p:sp>
        <p:nvSpPr>
          <p:cNvPr id="16392" name="Rectangle 8"/>
          <p:cNvSpPr>
            <a:spLocks noChangeArrowheads="1"/>
          </p:cNvSpPr>
          <p:nvPr/>
        </p:nvSpPr>
        <p:spPr bwMode="auto">
          <a:xfrm>
            <a:off x="1233577" y="1751162"/>
            <a:ext cx="10524227" cy="4832092"/>
          </a:xfrm>
          <a:prstGeom prst="rect">
            <a:avLst/>
          </a:prstGeom>
          <a:noFill/>
          <a:ln w="9525">
            <a:noFill/>
            <a:miter lim="800000"/>
          </a:ln>
        </p:spPr>
        <p:txBody>
          <a:bodyPr wrap="square" anchor="ctr">
            <a:spAutoFit/>
          </a:bodyPr>
          <a:lstStyle/>
          <a:p>
            <a:pPr>
              <a:lnSpc>
                <a:spcPct val="200000"/>
              </a:lnSpc>
              <a:spcBef>
                <a:spcPct val="0"/>
              </a:spcBef>
              <a:spcAft>
                <a:spcPct val="0"/>
              </a:spcAft>
              <a:buFont typeface="Symbol" panose="05050102010706020507" pitchFamily="18" charset="2"/>
              <a:buChar char=""/>
              <a:tabLst>
                <a:tab pos="914400" algn="l"/>
              </a:tabLst>
            </a:pPr>
            <a:r>
              <a:rPr lang="en-US" sz="2200" dirty="0">
                <a:solidFill>
                  <a:srgbClr val="090807"/>
                </a:solidFill>
                <a:latin typeface="Century Gothic" pitchFamily="34" charset="0"/>
              </a:rPr>
              <a:t>Has apparently antagonistic constituents having  complimentary activities.</a:t>
            </a:r>
            <a:endParaRPr lang="en-US" sz="2200" dirty="0">
              <a:solidFill>
                <a:srgbClr val="090807"/>
              </a:solidFill>
              <a:latin typeface="Century Gothic" pitchFamily="34" charset="0"/>
            </a:endParaRPr>
          </a:p>
          <a:p>
            <a:pPr>
              <a:lnSpc>
                <a:spcPct val="200000"/>
              </a:lnSpc>
              <a:spcBef>
                <a:spcPct val="0"/>
              </a:spcBef>
              <a:spcAft>
                <a:spcPct val="0"/>
              </a:spcAft>
              <a:buFont typeface="Symbol" panose="05050102010706020507" pitchFamily="18" charset="2"/>
              <a:buChar char=""/>
              <a:tabLst>
                <a:tab pos="914400" algn="l"/>
              </a:tabLst>
            </a:pPr>
            <a:r>
              <a:rPr lang="en-US" sz="2200" dirty="0">
                <a:solidFill>
                  <a:srgbClr val="090807"/>
                </a:solidFill>
                <a:latin typeface="Century Gothic" pitchFamily="34" charset="0"/>
              </a:rPr>
              <a:t> Stabilize plasma membrane and maintain optimum level of cell structure and function.</a:t>
            </a:r>
            <a:endParaRPr lang="en-US" sz="2200" dirty="0">
              <a:solidFill>
                <a:srgbClr val="090807"/>
              </a:solidFill>
              <a:latin typeface="Century Gothic" pitchFamily="34" charset="0"/>
            </a:endParaRPr>
          </a:p>
          <a:p>
            <a:pPr>
              <a:lnSpc>
                <a:spcPct val="200000"/>
              </a:lnSpc>
              <a:spcBef>
                <a:spcPct val="0"/>
              </a:spcBef>
              <a:spcAft>
                <a:spcPct val="0"/>
              </a:spcAft>
              <a:buFont typeface="Symbol" panose="05050102010706020507" pitchFamily="18" charset="2"/>
              <a:buChar char=""/>
              <a:tabLst>
                <a:tab pos="914400" algn="l"/>
              </a:tabLst>
            </a:pPr>
            <a:r>
              <a:rPr lang="en-US" sz="2200" dirty="0">
                <a:solidFill>
                  <a:srgbClr val="090807"/>
                </a:solidFill>
                <a:latin typeface="Century Gothic" pitchFamily="34" charset="0"/>
              </a:rPr>
              <a:t> Create balance of bio energies, thus improving balance in body metabolism. </a:t>
            </a:r>
            <a:endParaRPr lang="en-US" sz="2200" dirty="0">
              <a:solidFill>
                <a:srgbClr val="090807"/>
              </a:solidFill>
              <a:latin typeface="Century Gothic" pitchFamily="34" charset="0"/>
            </a:endParaRPr>
          </a:p>
          <a:p>
            <a:pPr>
              <a:lnSpc>
                <a:spcPct val="200000"/>
              </a:lnSpc>
              <a:spcBef>
                <a:spcPct val="0"/>
              </a:spcBef>
              <a:spcAft>
                <a:spcPct val="0"/>
              </a:spcAft>
              <a:buFont typeface="Symbol" panose="05050102010706020507" pitchFamily="18" charset="2"/>
              <a:buChar char=""/>
              <a:tabLst>
                <a:tab pos="914400" algn="l"/>
              </a:tabLst>
            </a:pPr>
            <a:r>
              <a:rPr lang="en-US" sz="2200" dirty="0">
                <a:solidFill>
                  <a:srgbClr val="090807"/>
                </a:solidFill>
                <a:latin typeface="Century Gothic" pitchFamily="34" charset="0"/>
              </a:rPr>
              <a:t> Known to be safe for long term use without any  side effects at given dosages.</a:t>
            </a:r>
            <a:endParaRPr lang="en-US" sz="2200" dirty="0">
              <a:solidFill>
                <a:srgbClr val="090807"/>
              </a:solidFill>
              <a:latin typeface="Century Gothic" pitchFamily="34" charset="0"/>
            </a:endParaRPr>
          </a:p>
        </p:txBody>
      </p:sp>
      <p:sp>
        <p:nvSpPr>
          <p:cNvPr id="16393" name="Rectangle 9"/>
          <p:cNvSpPr>
            <a:spLocks noChangeArrowheads="1"/>
          </p:cNvSpPr>
          <p:nvPr/>
        </p:nvSpPr>
        <p:spPr bwMode="auto">
          <a:xfrm>
            <a:off x="1613140" y="957532"/>
            <a:ext cx="8902460" cy="707886"/>
          </a:xfrm>
          <a:prstGeom prst="rect">
            <a:avLst/>
          </a:prstGeom>
          <a:noFill/>
          <a:ln w="9525">
            <a:noFill/>
            <a:miter lim="800000"/>
          </a:ln>
        </p:spPr>
        <p:txBody>
          <a:bodyPr wrap="square">
            <a:spAutoFit/>
          </a:bodyPr>
          <a:lstStyle/>
          <a:p>
            <a:pPr marL="457200" indent="-457200" algn="ctr"/>
            <a:r>
              <a:rPr lang="en-US" sz="2000" b="1" dirty="0">
                <a:solidFill>
                  <a:srgbClr val="0000FF"/>
                </a:solidFill>
                <a:latin typeface="Century Gothic" pitchFamily="34" charset="0"/>
              </a:rPr>
              <a:t>Majority ingredients in our formulae are known “</a:t>
            </a:r>
            <a:r>
              <a:rPr lang="en-US" sz="2000" b="1" dirty="0" err="1">
                <a:solidFill>
                  <a:srgbClr val="0000FF"/>
                </a:solidFill>
                <a:latin typeface="Century Gothic" pitchFamily="34" charset="0"/>
              </a:rPr>
              <a:t>Rasayana</a:t>
            </a:r>
            <a:r>
              <a:rPr lang="en-US" sz="2000" b="1" dirty="0">
                <a:solidFill>
                  <a:srgbClr val="0000FF"/>
                </a:solidFill>
                <a:latin typeface="Century Gothic" pitchFamily="34" charset="0"/>
              </a:rPr>
              <a:t>” herbs,</a:t>
            </a:r>
            <a:endParaRPr lang="en-US" sz="2000" b="1" dirty="0">
              <a:solidFill>
                <a:srgbClr val="0000FF"/>
              </a:solidFill>
              <a:latin typeface="Century Gothic" pitchFamily="34" charset="0"/>
            </a:endParaRPr>
          </a:p>
          <a:p>
            <a:pPr marL="457200" indent="-457200" algn="ctr"/>
            <a:r>
              <a:rPr lang="en-US" sz="2000" b="1" dirty="0">
                <a:solidFill>
                  <a:srgbClr val="0000FF"/>
                </a:solidFill>
                <a:latin typeface="Century Gothic" pitchFamily="34" charset="0"/>
              </a:rPr>
              <a:t>“</a:t>
            </a:r>
            <a:r>
              <a:rPr lang="en-US" sz="2000" b="1" dirty="0" err="1">
                <a:solidFill>
                  <a:srgbClr val="0000FF"/>
                </a:solidFill>
                <a:latin typeface="Century Gothic" pitchFamily="34" charset="0"/>
              </a:rPr>
              <a:t>Rasayana</a:t>
            </a:r>
            <a:r>
              <a:rPr lang="en-US" sz="2000" b="1" dirty="0">
                <a:solidFill>
                  <a:srgbClr val="0000FF"/>
                </a:solidFill>
                <a:latin typeface="Century Gothic" pitchFamily="34" charset="0"/>
              </a:rPr>
              <a:t>” herbs (or </a:t>
            </a:r>
            <a:r>
              <a:rPr lang="en-US" sz="2000" b="1" dirty="0" err="1">
                <a:solidFill>
                  <a:srgbClr val="0000FF"/>
                </a:solidFill>
                <a:latin typeface="Century Gothic" pitchFamily="34" charset="0"/>
              </a:rPr>
              <a:t>Adaptogens</a:t>
            </a:r>
            <a:r>
              <a:rPr lang="en-US" sz="2000" b="1" dirty="0">
                <a:solidFill>
                  <a:srgbClr val="0000FF"/>
                </a:solidFill>
                <a:latin typeface="Century Gothic" pitchFamily="34" charset="0"/>
              </a:rPr>
              <a:t>) are known to</a:t>
            </a:r>
            <a:r>
              <a:rPr lang="en-US" sz="2000" dirty="0">
                <a:solidFill>
                  <a:srgbClr val="0000FF"/>
                </a:solidFill>
                <a:latin typeface="Century Gothic" pitchFamily="34" charset="0"/>
              </a:rPr>
              <a:t> </a:t>
            </a:r>
            <a:endParaRPr lang="en-US" sz="2000" dirty="0">
              <a:solidFill>
                <a:srgbClr val="0000FF"/>
              </a:solidFill>
              <a:latin typeface="Century Gothic" pitchFamily="34" charset="0"/>
            </a:endParaRPr>
          </a:p>
        </p:txBody>
      </p:sp>
      <p:pic>
        <p:nvPicPr>
          <p:cNvPr id="12" name="Picture 2" descr="grad"/>
          <p:cNvPicPr>
            <a:picLocks noChangeAspect="1" noChangeArrowheads="1"/>
          </p:cNvPicPr>
          <p:nvPr/>
        </p:nvPicPr>
        <p:blipFill>
          <a:blip r:embed="rId1" cstate="print"/>
          <a:srcRect/>
          <a:stretch>
            <a:fillRect/>
          </a:stretch>
        </p:blipFill>
        <p:spPr bwMode="auto">
          <a:xfrm>
            <a:off x="0" y="0"/>
            <a:ext cx="12192000" cy="609600"/>
          </a:xfrm>
          <a:prstGeom prst="rect">
            <a:avLst/>
          </a:prstGeom>
          <a:noFill/>
          <a:ln w="9525">
            <a:noFill/>
            <a:miter lim="800000"/>
            <a:headEnd/>
            <a:tailEnd/>
          </a:ln>
        </p:spPr>
      </p:pic>
      <p:sp>
        <p:nvSpPr>
          <p:cNvPr id="11" name="Text Box 10"/>
          <p:cNvSpPr txBox="1">
            <a:spLocks noChangeArrowheads="1"/>
          </p:cNvSpPr>
          <p:nvPr/>
        </p:nvSpPr>
        <p:spPr bwMode="auto">
          <a:xfrm>
            <a:off x="940279" y="132273"/>
            <a:ext cx="8839200" cy="400110"/>
          </a:xfrm>
          <a:prstGeom prst="rect">
            <a:avLst/>
          </a:prstGeom>
          <a:noFill/>
          <a:ln w="9525">
            <a:noFill/>
            <a:miter lim="800000"/>
          </a:ln>
        </p:spPr>
        <p:txBody>
          <a:bodyPr>
            <a:spAutoFit/>
          </a:bodyPr>
          <a:lstStyle/>
          <a:p>
            <a:pPr>
              <a:lnSpc>
                <a:spcPct val="100000"/>
              </a:lnSpc>
              <a:spcAft>
                <a:spcPct val="0"/>
              </a:spcAft>
              <a:buClrTx/>
              <a:buSzTx/>
              <a:buFontTx/>
              <a:buNone/>
            </a:pPr>
            <a:r>
              <a:rPr lang="en-US" sz="2000" b="1" dirty="0">
                <a:latin typeface="Century Gothic" pitchFamily="34" charset="0"/>
              </a:rPr>
              <a:t>Special Features of Nisarga Products	</a:t>
            </a:r>
            <a:endParaRPr lang="en-US" sz="2200" dirty="0">
              <a:latin typeface="Century Gothic" pitchFamily="34" charset="0"/>
            </a:endParaRPr>
          </a:p>
        </p:txBody>
      </p:sp>
      <p:pic>
        <p:nvPicPr>
          <p:cNvPr id="13" name="Picture 5" descr="curve"/>
          <p:cNvPicPr>
            <a:picLocks noChangeAspect="1" noChangeArrowheads="1"/>
          </p:cNvPicPr>
          <p:nvPr/>
        </p:nvPicPr>
        <p:blipFill>
          <a:blip r:embed="rId2" cstate="print"/>
          <a:srcRect/>
          <a:stretch>
            <a:fillRect/>
          </a:stretch>
        </p:blipFill>
        <p:spPr bwMode="auto">
          <a:xfrm>
            <a:off x="0" y="0"/>
            <a:ext cx="892175" cy="6858000"/>
          </a:xfrm>
          <a:prstGeom prst="rect">
            <a:avLst/>
          </a:prstGeom>
          <a:noFill/>
          <a:ln w="9525">
            <a:noFill/>
            <a:miter lim="800000"/>
            <a:headEnd/>
            <a:tailEnd/>
          </a:ln>
        </p:spPr>
      </p:pic>
      <p:graphicFrame>
        <p:nvGraphicFramePr>
          <p:cNvPr id="14" name="Object 3"/>
          <p:cNvGraphicFramePr>
            <a:graphicFrameLocks noGrp="1" noChangeAspect="1"/>
          </p:cNvGraphicFramePr>
          <p:nvPr/>
        </p:nvGraphicFramePr>
        <p:xfrm>
          <a:off x="0" y="166777"/>
          <a:ext cx="747713" cy="381000"/>
        </p:xfrm>
        <a:graphic>
          <a:graphicData uri="http://schemas.openxmlformats.org/presentationml/2006/ole">
            <mc:AlternateContent xmlns:mc="http://schemas.openxmlformats.org/markup-compatibility/2006">
              <mc:Choice xmlns:v="urn:schemas-microsoft-com:vml" Requires="v">
                <p:oleObj spid="_x0000_s80939" name="CorelDRAW" r:id="rId3" imgW="1334770" imgH="683260" progId="">
                  <p:embed/>
                </p:oleObj>
              </mc:Choice>
              <mc:Fallback>
                <p:oleObj name="CorelDRAW" r:id="rId3" imgW="1334770" imgH="683260" progId="">
                  <p:embed/>
                  <p:pic>
                    <p:nvPicPr>
                      <p:cNvPr id="0" name="Picture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777"/>
                        <a:ext cx="747713"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nodePh="1">
                                  <p:stCondLst>
                                    <p:cond delay="0"/>
                                  </p:stCondLst>
                                  <p:endCondLst>
                                    <p:cond evt="begin" delay="0">
                                      <p:tn val="5"/>
                                    </p:cond>
                                  </p:endCondLst>
                                  <p:childTnLst>
                                    <p:set>
                                      <p:cBhvr>
                                        <p:cTn id="6" dur="1" fill="hold">
                                          <p:stCondLst>
                                            <p:cond delay="499"/>
                                          </p:stCondLst>
                                        </p:cTn>
                                        <p:tgtEl>
                                          <p:spTgt spid="53965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5396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651" grpId="0" autoUpdateAnimBg="0"/>
      <p:bldP spid="539653"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grad"/>
          <p:cNvPicPr>
            <a:picLocks noChangeAspect="1" noChangeArrowheads="1"/>
          </p:cNvPicPr>
          <p:nvPr/>
        </p:nvPicPr>
        <p:blipFill>
          <a:blip r:embed="rId1" cstate="print"/>
          <a:srcRect/>
          <a:stretch>
            <a:fillRect/>
          </a:stretch>
        </p:blipFill>
        <p:spPr bwMode="auto">
          <a:xfrm>
            <a:off x="0" y="0"/>
            <a:ext cx="12192000" cy="609600"/>
          </a:xfrm>
          <a:prstGeom prst="rect">
            <a:avLst/>
          </a:prstGeom>
          <a:noFill/>
          <a:ln w="9525">
            <a:noFill/>
            <a:miter lim="800000"/>
            <a:headEnd/>
            <a:tailEnd/>
          </a:ln>
        </p:spPr>
      </p:pic>
      <p:pic>
        <p:nvPicPr>
          <p:cNvPr id="12" name="Picture 5" descr="curve"/>
          <p:cNvPicPr>
            <a:picLocks noChangeAspect="1" noChangeArrowheads="1"/>
          </p:cNvPicPr>
          <p:nvPr/>
        </p:nvPicPr>
        <p:blipFill>
          <a:blip r:embed="rId2" cstate="print"/>
          <a:srcRect/>
          <a:stretch>
            <a:fillRect/>
          </a:stretch>
        </p:blipFill>
        <p:spPr bwMode="auto">
          <a:xfrm>
            <a:off x="0" y="0"/>
            <a:ext cx="892175" cy="6858000"/>
          </a:xfrm>
          <a:prstGeom prst="rect">
            <a:avLst/>
          </a:prstGeom>
          <a:noFill/>
          <a:ln w="9525">
            <a:noFill/>
            <a:miter lim="800000"/>
            <a:headEnd/>
            <a:tailEnd/>
          </a:ln>
        </p:spPr>
      </p:pic>
      <p:graphicFrame>
        <p:nvGraphicFramePr>
          <p:cNvPr id="13" name="Object 3"/>
          <p:cNvGraphicFramePr>
            <a:graphicFrameLocks noGrp="1" noChangeAspect="1"/>
          </p:cNvGraphicFramePr>
          <p:nvPr/>
        </p:nvGraphicFramePr>
        <p:xfrm>
          <a:off x="0" y="166777"/>
          <a:ext cx="747713" cy="381000"/>
        </p:xfrm>
        <a:graphic>
          <a:graphicData uri="http://schemas.openxmlformats.org/presentationml/2006/ole">
            <mc:AlternateContent xmlns:mc="http://schemas.openxmlformats.org/markup-compatibility/2006">
              <mc:Choice xmlns:v="urn:schemas-microsoft-com:vml" Requires="v">
                <p:oleObj spid="_x0000_s87083" name="CorelDRAW" r:id="rId3" imgW="1334770" imgH="683260" progId="">
                  <p:embed/>
                </p:oleObj>
              </mc:Choice>
              <mc:Fallback>
                <p:oleObj name="CorelDRAW" r:id="rId3" imgW="1334770" imgH="683260" progId="">
                  <p:embed/>
                  <p:pic>
                    <p:nvPicPr>
                      <p:cNvPr id="0"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777"/>
                        <a:ext cx="747713"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2"/>
          <p:cNvSpPr>
            <a:spLocks noGrp="1" noChangeArrowheads="1"/>
          </p:cNvSpPr>
          <p:nvPr>
            <p:ph type="title"/>
          </p:nvPr>
        </p:nvSpPr>
        <p:spPr>
          <a:xfrm>
            <a:off x="1016000" y="152400"/>
            <a:ext cx="10769600" cy="457200"/>
          </a:xfrm>
        </p:spPr>
        <p:txBody>
          <a:bodyPr>
            <a:noAutofit/>
          </a:bodyPr>
          <a:lstStyle/>
          <a:p>
            <a:r>
              <a:rPr lang="en-US" sz="2400" b="1" dirty="0" err="1">
                <a:latin typeface="Century Gothic" pitchFamily="34" charset="0"/>
              </a:rPr>
              <a:t>Nisarga’s</a:t>
            </a:r>
            <a:r>
              <a:rPr lang="en-US" sz="2400" b="1" dirty="0">
                <a:latin typeface="Century Gothic" pitchFamily="34" charset="0"/>
              </a:rPr>
              <a:t> holistic extract study- Turmeric</a:t>
            </a:r>
            <a:endParaRPr lang="en-US" sz="2400" b="1" dirty="0">
              <a:latin typeface="Century Gothic" pitchFamily="34" charset="0"/>
            </a:endParaRPr>
          </a:p>
        </p:txBody>
      </p:sp>
      <p:sp>
        <p:nvSpPr>
          <p:cNvPr id="8" name="Rectangle 7"/>
          <p:cNvSpPr>
            <a:spLocks noChangeArrowheads="1"/>
          </p:cNvSpPr>
          <p:nvPr/>
        </p:nvSpPr>
        <p:spPr bwMode="auto">
          <a:xfrm>
            <a:off x="1320801" y="621775"/>
            <a:ext cx="10363200" cy="318958"/>
          </a:xfrm>
          <a:prstGeom prst="rect">
            <a:avLst/>
          </a:prstGeom>
          <a:noFill/>
          <a:ln w="9525">
            <a:noFill/>
            <a:miter lim="800000"/>
          </a:ln>
        </p:spPr>
        <p:txBody>
          <a:bodyPr lIns="91418" tIns="45710" rIns="91418" bIns="45710">
            <a:spAutoFit/>
          </a:bodyPr>
          <a:lstStyle/>
          <a:p>
            <a:r>
              <a:rPr lang="en-US" sz="1400" b="1" dirty="0">
                <a:latin typeface="Century Gothic" pitchFamily="34" charset="0"/>
              </a:rPr>
              <a:t> </a:t>
            </a:r>
            <a:endParaRPr lang="en-US" sz="1400" b="1" dirty="0">
              <a:solidFill>
                <a:srgbClr val="090807"/>
              </a:solidFill>
              <a:latin typeface="Century Gothic" pitchFamily="34" charset="0"/>
            </a:endParaRPr>
          </a:p>
        </p:txBody>
      </p:sp>
      <p:sp>
        <p:nvSpPr>
          <p:cNvPr id="11" name="Rectangle 10"/>
          <p:cNvSpPr>
            <a:spLocks noChangeArrowheads="1"/>
          </p:cNvSpPr>
          <p:nvPr/>
        </p:nvSpPr>
        <p:spPr bwMode="auto">
          <a:xfrm>
            <a:off x="1320801" y="3924688"/>
            <a:ext cx="10363200" cy="318958"/>
          </a:xfrm>
          <a:prstGeom prst="rect">
            <a:avLst/>
          </a:prstGeom>
          <a:noFill/>
          <a:ln w="9525">
            <a:noFill/>
            <a:miter lim="800000"/>
          </a:ln>
        </p:spPr>
        <p:txBody>
          <a:bodyPr lIns="91418" tIns="45710" rIns="91418" bIns="45710">
            <a:spAutoFit/>
          </a:bodyPr>
          <a:lstStyle/>
          <a:p>
            <a:r>
              <a:rPr lang="en-US" sz="1400" b="1" dirty="0">
                <a:latin typeface="Century Gothic" pitchFamily="34" charset="0"/>
              </a:rPr>
              <a:t>.</a:t>
            </a:r>
            <a:endParaRPr lang="en-US" sz="1400" b="1" dirty="0">
              <a:solidFill>
                <a:srgbClr val="090807"/>
              </a:solidFill>
              <a:latin typeface="Century Gothic" pitchFamily="34" charset="0"/>
            </a:endParaRPr>
          </a:p>
        </p:txBody>
      </p:sp>
      <p:sp>
        <p:nvSpPr>
          <p:cNvPr id="10" name="Rectangle 9"/>
          <p:cNvSpPr/>
          <p:nvPr/>
        </p:nvSpPr>
        <p:spPr>
          <a:xfrm>
            <a:off x="1219200" y="914401"/>
            <a:ext cx="10769600" cy="5349136"/>
          </a:xfrm>
          <a:prstGeom prst="rect">
            <a:avLst/>
          </a:prstGeom>
        </p:spPr>
        <p:txBody>
          <a:bodyPr wrap="square" lIns="91418" tIns="45710" rIns="91418" bIns="45710">
            <a:spAutoFit/>
          </a:bodyPr>
          <a:lstStyle/>
          <a:p>
            <a:pPr indent="-609600" algn="just">
              <a:lnSpc>
                <a:spcPct val="90000"/>
              </a:lnSpc>
              <a:spcBef>
                <a:spcPts val="600"/>
              </a:spcBef>
            </a:pPr>
            <a:r>
              <a:rPr lang="en-US" sz="2400" dirty="0">
                <a:latin typeface="Century Gothic" pitchFamily="34" charset="0"/>
              </a:rPr>
              <a:t>We have succeeded in our research effort to confirm </a:t>
            </a:r>
            <a:endParaRPr lang="en-US" sz="2400" dirty="0">
              <a:latin typeface="Century Gothic" pitchFamily="34" charset="0"/>
            </a:endParaRPr>
          </a:p>
          <a:p>
            <a:pPr indent="-609600" algn="just">
              <a:lnSpc>
                <a:spcPct val="90000"/>
              </a:lnSpc>
              <a:spcBef>
                <a:spcPts val="600"/>
              </a:spcBef>
              <a:buFont typeface="Wingdings" panose="05000000000000000000" pitchFamily="2" charset="2"/>
              <a:buChar char="ü"/>
            </a:pPr>
            <a:r>
              <a:rPr lang="en-US" sz="2400" b="1" dirty="0">
                <a:solidFill>
                  <a:srgbClr val="3333FF"/>
                </a:solidFill>
                <a:latin typeface="Century Gothic" pitchFamily="34" charset="0"/>
              </a:rPr>
              <a:t>improved bioavailability </a:t>
            </a:r>
            <a:endParaRPr lang="en-US" sz="2400" b="1" dirty="0">
              <a:solidFill>
                <a:srgbClr val="3333FF"/>
              </a:solidFill>
              <a:latin typeface="Century Gothic" pitchFamily="34" charset="0"/>
            </a:endParaRPr>
          </a:p>
          <a:p>
            <a:pPr indent="-609600" algn="just">
              <a:lnSpc>
                <a:spcPct val="90000"/>
              </a:lnSpc>
              <a:spcBef>
                <a:spcPts val="600"/>
              </a:spcBef>
              <a:buFont typeface="Wingdings" panose="05000000000000000000" pitchFamily="2" charset="2"/>
              <a:buChar char="ü"/>
            </a:pPr>
            <a:r>
              <a:rPr lang="en-US" sz="2400" b="1" dirty="0">
                <a:solidFill>
                  <a:srgbClr val="3333FF"/>
                </a:solidFill>
                <a:latin typeface="Century Gothic" pitchFamily="34" charset="0"/>
              </a:rPr>
              <a:t>non interference with CYP3A4 enzyme activity.</a:t>
            </a:r>
            <a:endParaRPr lang="en-US" sz="2400" b="1" dirty="0">
              <a:solidFill>
                <a:srgbClr val="3333FF"/>
              </a:solidFill>
              <a:latin typeface="Century Gothic" pitchFamily="34" charset="0"/>
            </a:endParaRPr>
          </a:p>
          <a:p>
            <a:pPr indent="-609600" algn="just">
              <a:lnSpc>
                <a:spcPct val="90000"/>
              </a:lnSpc>
              <a:spcBef>
                <a:spcPts val="600"/>
              </a:spcBef>
            </a:pPr>
            <a:endParaRPr lang="en-US" sz="2400" dirty="0">
              <a:solidFill>
                <a:srgbClr val="000000"/>
              </a:solidFill>
              <a:latin typeface="Century Gothic" pitchFamily="34" charset="0"/>
              <a:cs typeface="Times New Roman" panose="02020603050405020304" pitchFamily="18" charset="0"/>
            </a:endParaRPr>
          </a:p>
          <a:p>
            <a:pPr indent="-609600" algn="just">
              <a:lnSpc>
                <a:spcPct val="90000"/>
              </a:lnSpc>
              <a:spcBef>
                <a:spcPts val="600"/>
              </a:spcBef>
            </a:pPr>
            <a:r>
              <a:rPr lang="en-US" sz="2200" b="1" dirty="0">
                <a:solidFill>
                  <a:srgbClr val="000000"/>
                </a:solidFill>
                <a:latin typeface="Century Gothic" pitchFamily="34" charset="0"/>
                <a:cs typeface="Times New Roman" panose="02020603050405020304" pitchFamily="18" charset="0"/>
              </a:rPr>
              <a:t>Results were confirmed by </a:t>
            </a:r>
            <a:endParaRPr lang="en-US" sz="2200" b="1" dirty="0">
              <a:solidFill>
                <a:srgbClr val="000000"/>
              </a:solidFill>
              <a:latin typeface="Century Gothic" pitchFamily="34" charset="0"/>
              <a:cs typeface="Times New Roman" panose="02020603050405020304" pitchFamily="18" charset="0"/>
            </a:endParaRPr>
          </a:p>
          <a:p>
            <a:pPr indent="-609600" algn="just">
              <a:lnSpc>
                <a:spcPct val="90000"/>
              </a:lnSpc>
              <a:spcBef>
                <a:spcPts val="600"/>
              </a:spcBef>
              <a:buFont typeface="Arial" panose="020B0604020202020204" pitchFamily="34" charset="0"/>
              <a:buChar char="•"/>
            </a:pPr>
            <a:r>
              <a:rPr lang="en-US" sz="2200" b="1" u="sng" dirty="0">
                <a:solidFill>
                  <a:srgbClr val="0606BA"/>
                </a:solidFill>
                <a:latin typeface="Century Gothic" pitchFamily="34" charset="0"/>
                <a:cs typeface="Times New Roman" panose="02020603050405020304" pitchFamily="18" charset="0"/>
              </a:rPr>
              <a:t>A bioavailability study</a:t>
            </a:r>
            <a:r>
              <a:rPr lang="en-US" sz="2200" b="1" dirty="0">
                <a:solidFill>
                  <a:srgbClr val="0606BA"/>
                </a:solidFill>
                <a:latin typeface="Century Gothic" pitchFamily="34" charset="0"/>
                <a:cs typeface="Times New Roman" panose="02020603050405020304" pitchFamily="18" charset="0"/>
              </a:rPr>
              <a:t> </a:t>
            </a:r>
            <a:r>
              <a:rPr lang="en-US" sz="2200" dirty="0">
                <a:latin typeface="Century Gothic" pitchFamily="34" charset="0"/>
                <a:cs typeface="Times New Roman" panose="02020603050405020304" pitchFamily="18" charset="0"/>
              </a:rPr>
              <a:t>comparing</a:t>
            </a:r>
            <a:endParaRPr lang="en-US" sz="2200" dirty="0">
              <a:latin typeface="Century Gothic" pitchFamily="34" charset="0"/>
              <a:cs typeface="Times New Roman" panose="02020603050405020304" pitchFamily="18" charset="0"/>
            </a:endParaRPr>
          </a:p>
          <a:p>
            <a:pPr marL="914400" lvl="1" indent="-457200" algn="just">
              <a:lnSpc>
                <a:spcPct val="90000"/>
              </a:lnSpc>
              <a:spcBef>
                <a:spcPts val="600"/>
              </a:spcBef>
              <a:buFont typeface="+mj-lt"/>
              <a:buAutoNum type="arabicPeriod"/>
            </a:pPr>
            <a:r>
              <a:rPr lang="en-US" sz="2000" dirty="0">
                <a:solidFill>
                  <a:srgbClr val="000000"/>
                </a:solidFill>
                <a:latin typeface="Century Gothic" pitchFamily="34" charset="0"/>
                <a:cs typeface="Times New Roman" panose="02020603050405020304" pitchFamily="18" charset="0"/>
              </a:rPr>
              <a:t>Pure curcumin 99%</a:t>
            </a:r>
            <a:endParaRPr lang="en-US" sz="2000" dirty="0">
              <a:solidFill>
                <a:srgbClr val="000000"/>
              </a:solidFill>
              <a:latin typeface="Century Gothic" pitchFamily="34" charset="0"/>
              <a:cs typeface="Times New Roman" panose="02020603050405020304" pitchFamily="18" charset="0"/>
            </a:endParaRPr>
          </a:p>
          <a:p>
            <a:pPr marL="914400" lvl="1" indent="-457200" algn="just">
              <a:lnSpc>
                <a:spcPct val="90000"/>
              </a:lnSpc>
              <a:spcBef>
                <a:spcPts val="600"/>
              </a:spcBef>
              <a:buFont typeface="+mj-lt"/>
              <a:buAutoNum type="arabicPeriod"/>
            </a:pPr>
            <a:r>
              <a:rPr lang="en-US" sz="2000" dirty="0">
                <a:solidFill>
                  <a:srgbClr val="000000"/>
                </a:solidFill>
                <a:latin typeface="Century Gothic" pitchFamily="34" charset="0"/>
                <a:cs typeface="Times New Roman" panose="02020603050405020304" pitchFamily="18" charset="0"/>
              </a:rPr>
              <a:t>Available marketed extract by other companies in USA containing </a:t>
            </a:r>
            <a:r>
              <a:rPr lang="en-US" sz="2000" dirty="0" err="1">
                <a:solidFill>
                  <a:srgbClr val="000000"/>
                </a:solidFill>
                <a:latin typeface="Century Gothic" pitchFamily="34" charset="0"/>
                <a:cs typeface="Times New Roman" panose="02020603050405020304" pitchFamily="18" charset="0"/>
              </a:rPr>
              <a:t>curcuminoides</a:t>
            </a:r>
            <a:r>
              <a:rPr lang="en-US" sz="2000" dirty="0">
                <a:solidFill>
                  <a:srgbClr val="000000"/>
                </a:solidFill>
                <a:latin typeface="Century Gothic" pitchFamily="34" charset="0"/>
                <a:cs typeface="Times New Roman" panose="02020603050405020304" pitchFamily="18" charset="0"/>
              </a:rPr>
              <a:t> 95% with 72% curcumin </a:t>
            </a:r>
            <a:endParaRPr lang="en-US" sz="2000" dirty="0">
              <a:solidFill>
                <a:srgbClr val="000000"/>
              </a:solidFill>
              <a:latin typeface="Century Gothic" pitchFamily="34" charset="0"/>
              <a:cs typeface="Times New Roman" panose="02020603050405020304" pitchFamily="18" charset="0"/>
            </a:endParaRPr>
          </a:p>
          <a:p>
            <a:pPr marL="914400" lvl="1" indent="-457200" algn="just">
              <a:lnSpc>
                <a:spcPct val="90000"/>
              </a:lnSpc>
              <a:spcBef>
                <a:spcPts val="600"/>
              </a:spcBef>
              <a:buFont typeface="+mj-lt"/>
              <a:buAutoNum type="arabicPeriod"/>
            </a:pPr>
            <a:r>
              <a:rPr lang="en-US" sz="2000" dirty="0">
                <a:solidFill>
                  <a:srgbClr val="000000"/>
                </a:solidFill>
                <a:latin typeface="Century Gothic" pitchFamily="34" charset="0"/>
                <a:cs typeface="Times New Roman" panose="02020603050405020304" pitchFamily="18" charset="0"/>
              </a:rPr>
              <a:t>Our patented holistic extract containing 45% </a:t>
            </a:r>
            <a:r>
              <a:rPr lang="en-US" sz="2000" dirty="0" err="1">
                <a:solidFill>
                  <a:srgbClr val="000000"/>
                </a:solidFill>
                <a:latin typeface="Century Gothic" pitchFamily="34" charset="0"/>
                <a:cs typeface="Times New Roman" panose="02020603050405020304" pitchFamily="18" charset="0"/>
              </a:rPr>
              <a:t>curcuminoides</a:t>
            </a:r>
            <a:r>
              <a:rPr lang="en-US" sz="2000" dirty="0">
                <a:solidFill>
                  <a:srgbClr val="000000"/>
                </a:solidFill>
                <a:latin typeface="Century Gothic" pitchFamily="34" charset="0"/>
                <a:cs typeface="Times New Roman" panose="02020603050405020304" pitchFamily="18" charset="0"/>
              </a:rPr>
              <a:t> with 35% curcumin and 5% </a:t>
            </a:r>
            <a:r>
              <a:rPr lang="en-US" sz="2000" dirty="0" err="1">
                <a:solidFill>
                  <a:srgbClr val="000000"/>
                </a:solidFill>
                <a:latin typeface="Century Gothic" pitchFamily="34" charset="0"/>
                <a:cs typeface="Times New Roman" panose="02020603050405020304" pitchFamily="18" charset="0"/>
              </a:rPr>
              <a:t>turmorones</a:t>
            </a:r>
            <a:r>
              <a:rPr lang="en-US" sz="2000" dirty="0">
                <a:solidFill>
                  <a:srgbClr val="000000"/>
                </a:solidFill>
                <a:latin typeface="Century Gothic" pitchFamily="34" charset="0"/>
                <a:cs typeface="Times New Roman" panose="02020603050405020304" pitchFamily="18" charset="0"/>
              </a:rPr>
              <a:t>  which are lipid soluble in nature  </a:t>
            </a:r>
            <a:endParaRPr lang="en-US" sz="2000" dirty="0">
              <a:solidFill>
                <a:srgbClr val="000000"/>
              </a:solidFill>
              <a:latin typeface="Century Gothic" pitchFamily="34" charset="0"/>
              <a:cs typeface="Times New Roman" panose="02020603050405020304" pitchFamily="18" charset="0"/>
            </a:endParaRPr>
          </a:p>
          <a:p>
            <a:pPr marL="457200" indent="-457200" algn="just">
              <a:lnSpc>
                <a:spcPct val="90000"/>
              </a:lnSpc>
              <a:spcBef>
                <a:spcPts val="600"/>
              </a:spcBef>
              <a:buFont typeface="Arial" panose="020B0604020202020204" pitchFamily="34" charset="0"/>
              <a:buChar char="•"/>
            </a:pPr>
            <a:endParaRPr lang="en-US" sz="2200" b="1" u="sng" dirty="0">
              <a:solidFill>
                <a:srgbClr val="C00000"/>
              </a:solidFill>
              <a:latin typeface="Century Gothic" pitchFamily="34" charset="0"/>
              <a:cs typeface="Times New Roman" panose="02020603050405020304" pitchFamily="18" charset="0"/>
            </a:endParaRPr>
          </a:p>
          <a:p>
            <a:pPr marL="457200" indent="-457200" algn="just">
              <a:lnSpc>
                <a:spcPct val="90000"/>
              </a:lnSpc>
              <a:spcBef>
                <a:spcPts val="600"/>
              </a:spcBef>
              <a:buFont typeface="Arial" panose="020B0604020202020204" pitchFamily="34" charset="0"/>
              <a:buChar char="•"/>
            </a:pPr>
            <a:r>
              <a:rPr lang="en-US" sz="2200" b="1" u="sng" dirty="0">
                <a:solidFill>
                  <a:srgbClr val="0606BA"/>
                </a:solidFill>
                <a:latin typeface="Century Gothic" pitchFamily="34" charset="0"/>
                <a:cs typeface="Times New Roman" panose="02020603050405020304" pitchFamily="18" charset="0"/>
              </a:rPr>
              <a:t>A </a:t>
            </a:r>
            <a:r>
              <a:rPr lang="en-US" sz="2200" b="1" i="1" u="sng" dirty="0">
                <a:solidFill>
                  <a:srgbClr val="0606BA"/>
                </a:solidFill>
                <a:latin typeface="Century Gothic" pitchFamily="34" charset="0"/>
                <a:cs typeface="Times New Roman" panose="02020603050405020304" pitchFamily="18" charset="0"/>
              </a:rPr>
              <a:t>in-vitro </a:t>
            </a:r>
            <a:r>
              <a:rPr lang="en-US" sz="2200" b="1" u="sng" dirty="0">
                <a:solidFill>
                  <a:srgbClr val="0606BA"/>
                </a:solidFill>
                <a:latin typeface="Century Gothic" pitchFamily="34" charset="0"/>
                <a:cs typeface="Times New Roman" panose="02020603050405020304" pitchFamily="18" charset="0"/>
              </a:rPr>
              <a:t>study</a:t>
            </a:r>
            <a:r>
              <a:rPr lang="en-US" sz="2200" b="1" dirty="0">
                <a:solidFill>
                  <a:srgbClr val="0606BA"/>
                </a:solidFill>
                <a:latin typeface="Century Gothic" pitchFamily="34" charset="0"/>
                <a:cs typeface="Times New Roman" panose="02020603050405020304" pitchFamily="18" charset="0"/>
              </a:rPr>
              <a:t> </a:t>
            </a:r>
            <a:r>
              <a:rPr lang="en-US" sz="2000" dirty="0">
                <a:solidFill>
                  <a:srgbClr val="000000"/>
                </a:solidFill>
                <a:latin typeface="Century Gothic" pitchFamily="34" charset="0"/>
                <a:cs typeface="Times New Roman" panose="02020603050405020304" pitchFamily="18" charset="0"/>
              </a:rPr>
              <a:t>comparing the inhibition of CYP3A4 enzyme when used at different concentration of curcumin, active principle present in our holistic turmeric extract. </a:t>
            </a:r>
            <a:endParaRPr lang="en-US" sz="2000" dirty="0">
              <a:latin typeface="Century Gothic"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2" descr="grad"/>
          <p:cNvPicPr>
            <a:picLocks noChangeAspect="1" noChangeArrowheads="1"/>
          </p:cNvPicPr>
          <p:nvPr/>
        </p:nvPicPr>
        <p:blipFill>
          <a:blip r:embed="rId1" cstate="print"/>
          <a:srcRect/>
          <a:stretch>
            <a:fillRect/>
          </a:stretch>
        </p:blipFill>
        <p:spPr bwMode="auto">
          <a:xfrm>
            <a:off x="0" y="0"/>
            <a:ext cx="12192000" cy="609600"/>
          </a:xfrm>
          <a:prstGeom prst="rect">
            <a:avLst/>
          </a:prstGeom>
          <a:noFill/>
          <a:ln w="9525">
            <a:noFill/>
            <a:miter lim="800000"/>
            <a:headEnd/>
            <a:tailEnd/>
          </a:ln>
        </p:spPr>
      </p:pic>
      <p:pic>
        <p:nvPicPr>
          <p:cNvPr id="26628" name="Picture 5" descr="curve"/>
          <p:cNvPicPr>
            <a:picLocks noChangeAspect="1" noChangeArrowheads="1"/>
          </p:cNvPicPr>
          <p:nvPr/>
        </p:nvPicPr>
        <p:blipFill>
          <a:blip r:embed="rId2" cstate="print"/>
          <a:srcRect/>
          <a:stretch>
            <a:fillRect/>
          </a:stretch>
        </p:blipFill>
        <p:spPr bwMode="auto">
          <a:xfrm>
            <a:off x="0" y="0"/>
            <a:ext cx="892175" cy="6858000"/>
          </a:xfrm>
          <a:prstGeom prst="rect">
            <a:avLst/>
          </a:prstGeom>
          <a:noFill/>
          <a:ln w="9525">
            <a:noFill/>
            <a:miter lim="800000"/>
            <a:headEnd/>
            <a:tailEnd/>
          </a:ln>
        </p:spPr>
      </p:pic>
      <p:sp>
        <p:nvSpPr>
          <p:cNvPr id="6" name="Rectangle 3"/>
          <p:cNvSpPr txBox="1">
            <a:spLocks noChangeArrowheads="1"/>
          </p:cNvSpPr>
          <p:nvPr/>
        </p:nvSpPr>
        <p:spPr>
          <a:xfrm>
            <a:off x="1061049" y="992037"/>
            <a:ext cx="10783019" cy="5564037"/>
          </a:xfrm>
          <a:prstGeom prst="rect">
            <a:avLst/>
          </a:prstGeom>
        </p:spPr>
        <p:txBody>
          <a:bodyPr/>
          <a:lstStyle/>
          <a:p>
            <a:pPr marL="457200" indent="-457200">
              <a:defRPr/>
            </a:pPr>
            <a:r>
              <a:rPr lang="en-US" sz="2000" kern="0" dirty="0">
                <a:solidFill>
                  <a:srgbClr val="090807"/>
                </a:solidFill>
              </a:rPr>
              <a:t>"Nisarga" can be translated to mean </a:t>
            </a:r>
            <a:r>
              <a:rPr lang="en-US" sz="2000" b="1" kern="0" dirty="0">
                <a:solidFill>
                  <a:srgbClr val="090807"/>
                </a:solidFill>
              </a:rPr>
              <a:t>nature.  </a:t>
            </a:r>
            <a:r>
              <a:rPr lang="en-US" sz="2000" kern="0" dirty="0">
                <a:solidFill>
                  <a:srgbClr val="090807"/>
                </a:solidFill>
              </a:rPr>
              <a:t>This nature is demonstrated by our commitment to enriching the earth and supporting healthy livelihoods with organic agriculture.</a:t>
            </a:r>
            <a:endParaRPr lang="en-US" sz="2000" kern="0" dirty="0">
              <a:solidFill>
                <a:srgbClr val="090807"/>
              </a:solidFill>
            </a:endParaRPr>
          </a:p>
          <a:p>
            <a:pPr marL="457200" indent="-457200">
              <a:defRPr/>
            </a:pPr>
            <a:endParaRPr lang="en-US" sz="2000" kern="0" dirty="0">
              <a:solidFill>
                <a:srgbClr val="090807"/>
              </a:solidFill>
            </a:endParaRPr>
          </a:p>
          <a:p>
            <a:r>
              <a:rPr lang="en-US" sz="2000" kern="0" dirty="0">
                <a:solidFill>
                  <a:srgbClr val="090807"/>
                </a:solidFill>
              </a:rPr>
              <a:t>All our operations are in compliance with </a:t>
            </a:r>
            <a:r>
              <a:rPr lang="en-US" sz="2000" kern="0" dirty="0" err="1">
                <a:solidFill>
                  <a:srgbClr val="090807"/>
                </a:solidFill>
              </a:rPr>
              <a:t>cGMP</a:t>
            </a:r>
            <a:r>
              <a:rPr lang="en-US" sz="2000" kern="0" dirty="0">
                <a:solidFill>
                  <a:srgbClr val="090807"/>
                </a:solidFill>
              </a:rPr>
              <a:t>. We are </a:t>
            </a:r>
            <a:r>
              <a:rPr lang="en-IN" sz="2000" dirty="0"/>
              <a:t>FSSC(Food Safety System Certification) certified and have ISO 22000:2005</a:t>
            </a:r>
            <a:endParaRPr lang="en-IN" sz="2000" dirty="0"/>
          </a:p>
          <a:p>
            <a:r>
              <a:rPr lang="en-IN" sz="2000" dirty="0"/>
              <a:t>            </a:t>
            </a:r>
            <a:endParaRPr lang="en-US" sz="2000" kern="0" dirty="0">
              <a:solidFill>
                <a:srgbClr val="090807"/>
              </a:solidFill>
            </a:endParaRPr>
          </a:p>
          <a:p>
            <a:pPr marL="457200" indent="-457200">
              <a:defRPr/>
            </a:pPr>
            <a:r>
              <a:rPr lang="en-US" sz="2000" kern="0" dirty="0">
                <a:solidFill>
                  <a:srgbClr val="090807"/>
                </a:solidFill>
              </a:rPr>
              <a:t>We use certified organic and/or ethically wild crafted herbs for making our extracts and we have complete control on the manufacturing process from farm to the end product.</a:t>
            </a:r>
            <a:endParaRPr lang="en-US" sz="2000" kern="0" dirty="0">
              <a:solidFill>
                <a:srgbClr val="090807"/>
              </a:solidFill>
            </a:endParaRPr>
          </a:p>
          <a:p>
            <a:pPr marL="457200" indent="-457200">
              <a:defRPr/>
            </a:pPr>
            <a:endParaRPr lang="en-US" sz="2000" kern="0" dirty="0">
              <a:solidFill>
                <a:srgbClr val="090807"/>
              </a:solidFill>
            </a:endParaRPr>
          </a:p>
          <a:p>
            <a:pPr marL="457200" indent="-457200">
              <a:defRPr/>
            </a:pPr>
            <a:r>
              <a:rPr lang="en-US" sz="2000" kern="0" dirty="0">
                <a:solidFill>
                  <a:srgbClr val="090807"/>
                </a:solidFill>
              </a:rPr>
              <a:t>Our extracts and manufacturing facilities are certified organic by ECOCERT SA France and we also have “For Life” certification from IMO, Switzerland confirming our commitment to organic farming and social responsibility in treating all the stake holders like Farm workers, farmers and our factory workers and employees in the fairest possible manner.  </a:t>
            </a:r>
            <a:endParaRPr lang="en-US" sz="2000" kern="0" dirty="0">
              <a:solidFill>
                <a:srgbClr val="090807"/>
              </a:solidFill>
            </a:endParaRPr>
          </a:p>
          <a:p>
            <a:pPr marL="457200" indent="-457200">
              <a:defRPr/>
            </a:pPr>
            <a:endParaRPr lang="en-US" sz="2000" kern="0" dirty="0">
              <a:solidFill>
                <a:srgbClr val="090807"/>
              </a:solidFill>
            </a:endParaRPr>
          </a:p>
        </p:txBody>
      </p:sp>
      <p:sp>
        <p:nvSpPr>
          <p:cNvPr id="26630" name="Rectangle 2"/>
          <p:cNvSpPr>
            <a:spLocks noGrp="1" noChangeArrowheads="1"/>
          </p:cNvSpPr>
          <p:nvPr>
            <p:ph type="title"/>
          </p:nvPr>
        </p:nvSpPr>
        <p:spPr>
          <a:xfrm>
            <a:off x="1092679" y="123646"/>
            <a:ext cx="8382000" cy="457200"/>
          </a:xfrm>
        </p:spPr>
        <p:txBody>
          <a:bodyPr>
            <a:noAutofit/>
          </a:bodyPr>
          <a:lstStyle/>
          <a:p>
            <a:pPr eaLnBrk="1" hangingPunct="1"/>
            <a:r>
              <a:rPr lang="en-US" sz="3200" b="1" dirty="0">
                <a:solidFill>
                  <a:srgbClr val="000000"/>
                </a:solidFill>
                <a:latin typeface="+mn-lt"/>
              </a:rPr>
              <a:t>Our commitment</a:t>
            </a:r>
            <a:endParaRPr lang="en-US" sz="3200" b="1" dirty="0">
              <a:solidFill>
                <a:srgbClr val="000000"/>
              </a:solidFill>
              <a:latin typeface="+mn-lt"/>
            </a:endParaRPr>
          </a:p>
        </p:txBody>
      </p:sp>
      <p:graphicFrame>
        <p:nvGraphicFramePr>
          <p:cNvPr id="26626" name="Object 3"/>
          <p:cNvGraphicFramePr>
            <a:graphicFrameLocks noGrp="1" noChangeAspect="1"/>
          </p:cNvGraphicFramePr>
          <p:nvPr/>
        </p:nvGraphicFramePr>
        <p:xfrm>
          <a:off x="0" y="140898"/>
          <a:ext cx="747713" cy="381000"/>
        </p:xfrm>
        <a:graphic>
          <a:graphicData uri="http://schemas.openxmlformats.org/presentationml/2006/ole">
            <mc:AlternateContent xmlns:mc="http://schemas.openxmlformats.org/markup-compatibility/2006">
              <mc:Choice xmlns:v="urn:schemas-microsoft-com:vml" Requires="v">
                <p:oleObj spid="_x0000_s1071" name="CorelDRAW" r:id="rId3" imgW="1334770" imgH="683260" progId="">
                  <p:embed/>
                </p:oleObj>
              </mc:Choice>
              <mc:Fallback>
                <p:oleObj name="CorelDRAW" r:id="rId3" imgW="1334770" imgH="683260" progId="">
                  <p:embed/>
                  <p:pic>
                    <p:nvPicPr>
                      <p:cNvPr id="0" name="Picture 6"/>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0898"/>
                        <a:ext cx="747713"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6631" name="Picture 5" descr="C:\Users\snehal\Desktop\for life.gif"/>
          <p:cNvPicPr>
            <a:picLocks noChangeAspect="1" noChangeArrowheads="1"/>
          </p:cNvPicPr>
          <p:nvPr/>
        </p:nvPicPr>
        <p:blipFill>
          <a:blip r:embed="rId5"/>
          <a:srcRect/>
          <a:stretch>
            <a:fillRect/>
          </a:stretch>
        </p:blipFill>
        <p:spPr bwMode="auto">
          <a:xfrm>
            <a:off x="6091238" y="3424238"/>
            <a:ext cx="614362" cy="614362"/>
          </a:xfrm>
          <a:prstGeom prst="rect">
            <a:avLst/>
          </a:prstGeom>
          <a:noFill/>
          <a:ln w="9525">
            <a:noFill/>
            <a:miter lim="800000"/>
            <a:headEnd/>
            <a:tailEnd/>
          </a:ln>
        </p:spPr>
      </p:pic>
      <p:pic>
        <p:nvPicPr>
          <p:cNvPr id="26632" name="Picture 4" descr="C:\Users\snehal\Desktop\download.jpg"/>
          <p:cNvPicPr>
            <a:picLocks noChangeAspect="1" noChangeArrowheads="1"/>
          </p:cNvPicPr>
          <p:nvPr/>
        </p:nvPicPr>
        <p:blipFill>
          <a:blip r:embed="rId6" cstate="print"/>
          <a:srcRect/>
          <a:stretch>
            <a:fillRect/>
          </a:stretch>
        </p:blipFill>
        <p:spPr bwMode="auto">
          <a:xfrm>
            <a:off x="4118379" y="5358261"/>
            <a:ext cx="2938523" cy="1238789"/>
          </a:xfrm>
          <a:prstGeom prst="rect">
            <a:avLst/>
          </a:prstGeom>
          <a:noFill/>
          <a:ln w="9525">
            <a:noFill/>
            <a:miter lim="800000"/>
            <a:headEnd/>
            <a:tailEnd/>
          </a:ln>
        </p:spPr>
      </p:pic>
      <p:pic>
        <p:nvPicPr>
          <p:cNvPr id="26633" name="Picture 6" descr="C:\Users\snehal\Desktop\for life.jpg"/>
          <p:cNvPicPr>
            <a:picLocks noChangeAspect="1" noChangeArrowheads="1"/>
          </p:cNvPicPr>
          <p:nvPr/>
        </p:nvPicPr>
        <p:blipFill>
          <a:blip r:embed="rId7" cstate="print"/>
          <a:srcRect/>
          <a:stretch>
            <a:fillRect/>
          </a:stretch>
        </p:blipFill>
        <p:spPr bwMode="auto">
          <a:xfrm>
            <a:off x="7322835" y="5282362"/>
            <a:ext cx="1383102" cy="1383102"/>
          </a:xfrm>
          <a:prstGeom prst="rect">
            <a:avLst/>
          </a:prstGeom>
          <a:noFill/>
          <a:ln w="9525">
            <a:noFill/>
            <a:miter lim="800000"/>
            <a:headEnd/>
            <a:tailEnd/>
          </a:ln>
        </p:spPr>
      </p:pic>
      <p:sp>
        <p:nvSpPr>
          <p:cNvPr id="10" name="Slide Number Placeholder 9"/>
          <p:cNvSpPr>
            <a:spLocks noGrp="1"/>
          </p:cNvSpPr>
          <p:nvPr>
            <p:ph type="sldNum" sz="quarter" idx="12"/>
          </p:nvPr>
        </p:nvSpPr>
        <p:spPr/>
        <p:txBody>
          <a:bodyPr/>
          <a:lstStyle/>
          <a:p>
            <a:fld id="{68F0AF7D-F68C-4D22-A745-0F26DB58E409}" type="slidenum">
              <a:rPr lang="en-IN" smtClean="0"/>
            </a:fld>
            <a:endParaRPr lang="en-IN"/>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grad"/>
          <p:cNvPicPr>
            <a:picLocks noChangeAspect="1" noChangeArrowheads="1"/>
          </p:cNvPicPr>
          <p:nvPr/>
        </p:nvPicPr>
        <p:blipFill>
          <a:blip r:embed="rId1" cstate="print"/>
          <a:srcRect/>
          <a:stretch>
            <a:fillRect/>
          </a:stretch>
        </p:blipFill>
        <p:spPr bwMode="auto">
          <a:xfrm>
            <a:off x="0" y="0"/>
            <a:ext cx="12192000" cy="609600"/>
          </a:xfrm>
          <a:prstGeom prst="rect">
            <a:avLst/>
          </a:prstGeom>
          <a:noFill/>
          <a:ln w="9525">
            <a:noFill/>
            <a:miter lim="800000"/>
            <a:headEnd/>
            <a:tailEnd/>
          </a:ln>
        </p:spPr>
      </p:pic>
      <p:pic>
        <p:nvPicPr>
          <p:cNvPr id="3077" name="Chart 2"/>
          <p:cNvPicPr>
            <a:picLocks noChangeArrowheads="1"/>
          </p:cNvPicPr>
          <p:nvPr/>
        </p:nvPicPr>
        <p:blipFill>
          <a:blip r:embed="rId2" cstate="print"/>
          <a:srcRect l="3548" t="2612" r="1022" b="1350"/>
          <a:stretch>
            <a:fillRect/>
          </a:stretch>
        </p:blipFill>
        <p:spPr bwMode="auto">
          <a:xfrm>
            <a:off x="1216324" y="672861"/>
            <a:ext cx="10153290" cy="6047116"/>
          </a:xfrm>
          <a:prstGeom prst="rect">
            <a:avLst/>
          </a:prstGeom>
          <a:noFill/>
          <a:ln w="9525">
            <a:noFill/>
            <a:miter lim="800000"/>
            <a:headEnd/>
            <a:tailEnd/>
          </a:ln>
        </p:spPr>
      </p:pic>
      <p:sp>
        <p:nvSpPr>
          <p:cNvPr id="3078" name="Rectangle 7"/>
          <p:cNvSpPr>
            <a:spLocks noChangeArrowheads="1"/>
          </p:cNvSpPr>
          <p:nvPr/>
        </p:nvSpPr>
        <p:spPr bwMode="auto">
          <a:xfrm>
            <a:off x="3124200" y="152400"/>
            <a:ext cx="6781800" cy="369332"/>
          </a:xfrm>
          <a:prstGeom prst="rect">
            <a:avLst/>
          </a:prstGeom>
          <a:noFill/>
          <a:ln w="9525">
            <a:noFill/>
            <a:miter lim="800000"/>
          </a:ln>
        </p:spPr>
        <p:txBody>
          <a:bodyPr>
            <a:spAutoFit/>
          </a:bodyPr>
          <a:lstStyle/>
          <a:p>
            <a:pPr>
              <a:buFont typeface="Wingdings" panose="05000000000000000000" pitchFamily="2" charset="2"/>
              <a:buNone/>
            </a:pPr>
            <a:r>
              <a:rPr lang="en-US" b="1" dirty="0">
                <a:solidFill>
                  <a:srgbClr val="000000"/>
                </a:solidFill>
                <a:latin typeface="Century Gothic" pitchFamily="34" charset="0"/>
              </a:rPr>
              <a:t>Comparison of bioavailability of our holistic extract</a:t>
            </a:r>
            <a:endParaRPr lang="en-US" dirty="0">
              <a:solidFill>
                <a:srgbClr val="000000"/>
              </a:solidFill>
              <a:latin typeface="Century Gothic" pitchFamily="34" charset="0"/>
            </a:endParaRPr>
          </a:p>
        </p:txBody>
      </p:sp>
      <p:pic>
        <p:nvPicPr>
          <p:cNvPr id="8" name="Picture 5" descr="curve"/>
          <p:cNvPicPr>
            <a:picLocks noChangeAspect="1" noChangeArrowheads="1"/>
          </p:cNvPicPr>
          <p:nvPr/>
        </p:nvPicPr>
        <p:blipFill>
          <a:blip r:embed="rId3" cstate="print"/>
          <a:srcRect/>
          <a:stretch>
            <a:fillRect/>
          </a:stretch>
        </p:blipFill>
        <p:spPr bwMode="auto">
          <a:xfrm>
            <a:off x="0" y="0"/>
            <a:ext cx="892175" cy="6858000"/>
          </a:xfrm>
          <a:prstGeom prst="rect">
            <a:avLst/>
          </a:prstGeom>
          <a:noFill/>
          <a:ln w="9525">
            <a:noFill/>
            <a:miter lim="800000"/>
            <a:headEnd/>
            <a:tailEnd/>
          </a:ln>
        </p:spPr>
      </p:pic>
      <p:graphicFrame>
        <p:nvGraphicFramePr>
          <p:cNvPr id="9" name="Object 3"/>
          <p:cNvGraphicFramePr>
            <a:graphicFrameLocks noGrp="1" noChangeAspect="1"/>
          </p:cNvGraphicFramePr>
          <p:nvPr/>
        </p:nvGraphicFramePr>
        <p:xfrm>
          <a:off x="0" y="175403"/>
          <a:ext cx="747713" cy="381000"/>
        </p:xfrm>
        <a:graphic>
          <a:graphicData uri="http://schemas.openxmlformats.org/presentationml/2006/ole">
            <mc:AlternateContent xmlns:mc="http://schemas.openxmlformats.org/markup-compatibility/2006">
              <mc:Choice xmlns:v="urn:schemas-microsoft-com:vml" Requires="v">
                <p:oleObj spid="_x0000_s75819" name="CorelDRAW" r:id="rId4" imgW="1334770" imgH="683260" progId="">
                  <p:embed/>
                </p:oleObj>
              </mc:Choice>
              <mc:Fallback>
                <p:oleObj name="CorelDRAW" r:id="rId4" imgW="1334770" imgH="683260" progId="">
                  <p:embed/>
                  <p:pic>
                    <p:nvPicPr>
                      <p:cNvPr id="0" name="Picture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5403"/>
                        <a:ext cx="747713"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Slide Number Placeholder 9"/>
          <p:cNvSpPr>
            <a:spLocks noGrp="1"/>
          </p:cNvSpPr>
          <p:nvPr>
            <p:ph type="sldNum" sz="quarter" idx="12"/>
          </p:nvPr>
        </p:nvSpPr>
        <p:spPr/>
        <p:txBody>
          <a:bodyPr/>
          <a:lstStyle/>
          <a:p>
            <a:fld id="{68F0AF7D-F68C-4D22-A745-0F26DB58E409}" type="slidenum">
              <a:rPr lang="en-IN" smtClean="0"/>
            </a:fld>
            <a:endParaRPr lang="en-IN"/>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grad"/>
          <p:cNvPicPr>
            <a:picLocks noChangeAspect="1" noChangeArrowheads="1"/>
          </p:cNvPicPr>
          <p:nvPr/>
        </p:nvPicPr>
        <p:blipFill>
          <a:blip r:embed="rId1" cstate="print"/>
          <a:srcRect/>
          <a:stretch>
            <a:fillRect/>
          </a:stretch>
        </p:blipFill>
        <p:spPr bwMode="auto">
          <a:xfrm>
            <a:off x="0" y="0"/>
            <a:ext cx="11811001" cy="609600"/>
          </a:xfrm>
          <a:prstGeom prst="rect">
            <a:avLst/>
          </a:prstGeom>
          <a:noFill/>
          <a:ln w="9525">
            <a:noFill/>
            <a:miter lim="800000"/>
            <a:headEnd/>
            <a:tailEnd/>
          </a:ln>
        </p:spPr>
      </p:pic>
      <p:pic>
        <p:nvPicPr>
          <p:cNvPr id="10" name="Picture 5" descr="curve"/>
          <p:cNvPicPr>
            <a:picLocks noChangeAspect="1" noChangeArrowheads="1"/>
          </p:cNvPicPr>
          <p:nvPr/>
        </p:nvPicPr>
        <p:blipFill>
          <a:blip r:embed="rId2" cstate="print"/>
          <a:srcRect/>
          <a:stretch>
            <a:fillRect/>
          </a:stretch>
        </p:blipFill>
        <p:spPr bwMode="auto">
          <a:xfrm>
            <a:off x="0" y="0"/>
            <a:ext cx="892175" cy="6858000"/>
          </a:xfrm>
          <a:prstGeom prst="rect">
            <a:avLst/>
          </a:prstGeom>
          <a:noFill/>
          <a:ln w="9525">
            <a:noFill/>
            <a:miter lim="800000"/>
            <a:headEnd/>
            <a:tailEnd/>
          </a:ln>
        </p:spPr>
      </p:pic>
      <p:graphicFrame>
        <p:nvGraphicFramePr>
          <p:cNvPr id="11" name="Object 3"/>
          <p:cNvGraphicFramePr>
            <a:graphicFrameLocks noGrp="1" noChangeAspect="1"/>
          </p:cNvGraphicFramePr>
          <p:nvPr/>
        </p:nvGraphicFramePr>
        <p:xfrm>
          <a:off x="0" y="175403"/>
          <a:ext cx="747713" cy="381000"/>
        </p:xfrm>
        <a:graphic>
          <a:graphicData uri="http://schemas.openxmlformats.org/presentationml/2006/ole">
            <mc:AlternateContent xmlns:mc="http://schemas.openxmlformats.org/markup-compatibility/2006">
              <mc:Choice xmlns:v="urn:schemas-microsoft-com:vml" Requires="v">
                <p:oleObj spid="_x0000_s76843" name="CorelDRAW" r:id="rId3" imgW="1334770" imgH="683260" progId="">
                  <p:embed/>
                </p:oleObj>
              </mc:Choice>
              <mc:Fallback>
                <p:oleObj name="CorelDRAW" r:id="rId3" imgW="1334770" imgH="683260" progId="">
                  <p:embed/>
                  <p:pic>
                    <p:nvPicPr>
                      <p:cNvPr id="0" name="Picture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5403"/>
                        <a:ext cx="747713"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Table 8"/>
          <p:cNvGraphicFramePr>
            <a:graphicFrameLocks noGrp="1"/>
          </p:cNvGraphicFramePr>
          <p:nvPr/>
        </p:nvGraphicFramePr>
        <p:xfrm>
          <a:off x="1219200" y="831589"/>
          <a:ext cx="10566400" cy="4045211"/>
        </p:xfrm>
        <a:graphic>
          <a:graphicData uri="http://schemas.openxmlformats.org/drawingml/2006/table">
            <a:tbl>
              <a:tblPr/>
              <a:tblGrid>
                <a:gridCol w="2175435"/>
                <a:gridCol w="2589804"/>
                <a:gridCol w="2486212"/>
                <a:gridCol w="3314949"/>
              </a:tblGrid>
              <a:tr h="1137715">
                <a:tc>
                  <a:txBody>
                    <a:bodyPr/>
                    <a:lstStyle/>
                    <a:p>
                      <a:pPr marL="0" marR="0" lvl="0" indent="0" algn="ctr" defTabSz="914400" rtl="0" eaLnBrk="1" fontAlgn="base" latinLnBrk="0" hangingPunct="1">
                        <a:lnSpc>
                          <a:spcPct val="115000"/>
                        </a:lnSpc>
                        <a:spcBef>
                          <a:spcPct val="0"/>
                        </a:spcBef>
                        <a:spcAft>
                          <a:spcPct val="0"/>
                        </a:spcAft>
                        <a:buClrTx/>
                        <a:buSzTx/>
                        <a:buFontTx/>
                        <a:buNone/>
                      </a:pPr>
                      <a:r>
                        <a:rPr kumimoji="0" lang="en-US" sz="1800" b="1" i="0" u="none" strike="noStrike" kern="1200" cap="none" normalizeH="0" baseline="0" dirty="0">
                          <a:ln>
                            <a:noFill/>
                          </a:ln>
                          <a:solidFill>
                            <a:srgbClr val="000000"/>
                          </a:solidFill>
                          <a:effectLst/>
                          <a:latin typeface="Garamond" panose="02020404030301010803" pitchFamily="18" charset="0"/>
                          <a:ea typeface="+mn-ea"/>
                          <a:cs typeface="Times New Roman" panose="02020603050405020304" pitchFamily="18" charset="0"/>
                        </a:rPr>
                        <a:t>Standard </a:t>
                      </a:r>
                      <a:r>
                        <a:rPr kumimoji="0" lang="en-US" sz="1800" b="1" i="0" u="none" strike="noStrike" kern="1200" cap="none" normalizeH="0" baseline="0" dirty="0" err="1">
                          <a:ln>
                            <a:noFill/>
                          </a:ln>
                          <a:solidFill>
                            <a:srgbClr val="000000"/>
                          </a:solidFill>
                          <a:effectLst/>
                          <a:latin typeface="Garamond" panose="02020404030301010803" pitchFamily="18" charset="0"/>
                          <a:ea typeface="+mn-ea"/>
                          <a:cs typeface="Times New Roman" panose="02020603050405020304" pitchFamily="18" charset="0"/>
                        </a:rPr>
                        <a:t>curcumin</a:t>
                      </a:r>
                      <a:endParaRPr kumimoji="0" lang="en-US" sz="1800" b="1" i="0" u="none" strike="noStrike" kern="1200" cap="none" normalizeH="0" baseline="0" dirty="0">
                        <a:ln>
                          <a:noFill/>
                        </a:ln>
                        <a:solidFill>
                          <a:srgbClr val="000000"/>
                        </a:solidFill>
                        <a:effectLst/>
                        <a:latin typeface="Garamond" panose="02020404030301010803" pitchFamily="18" charset="0"/>
                        <a:ea typeface="+mn-ea"/>
                        <a:cs typeface="Times New Roman" panose="02020603050405020304" pitchFamily="18" charset="0"/>
                      </a:endParaRPr>
                    </a:p>
                    <a:p>
                      <a:pPr marL="0" marR="0" lvl="0" indent="0" algn="ctr" defTabSz="914400" rtl="0" eaLnBrk="1" fontAlgn="base" latinLnBrk="0" hangingPunct="1">
                        <a:lnSpc>
                          <a:spcPct val="115000"/>
                        </a:lnSpc>
                        <a:spcBef>
                          <a:spcPct val="0"/>
                        </a:spcBef>
                        <a:spcAft>
                          <a:spcPct val="0"/>
                        </a:spcAft>
                        <a:buClrTx/>
                        <a:buSzTx/>
                        <a:buFontTx/>
                        <a:buNone/>
                      </a:pPr>
                      <a:r>
                        <a:rPr kumimoji="0" lang="en-US" sz="1800" b="1" i="0" u="none" strike="noStrike" kern="1200" cap="none" normalizeH="0" baseline="0" dirty="0">
                          <a:ln>
                            <a:noFill/>
                          </a:ln>
                          <a:solidFill>
                            <a:srgbClr val="000000"/>
                          </a:solidFill>
                          <a:effectLst/>
                          <a:latin typeface="Garamond" panose="02020404030301010803" pitchFamily="18" charset="0"/>
                          <a:ea typeface="+mn-ea"/>
                          <a:cs typeface="Times New Roman" panose="02020603050405020304" pitchFamily="18" charset="0"/>
                        </a:rPr>
                        <a:t>(</a:t>
                      </a:r>
                      <a:r>
                        <a:rPr kumimoji="0" lang="en-US" sz="1800" b="1" i="0" u="none" strike="noStrike" kern="1200" cap="none" normalizeH="0" baseline="0" dirty="0" err="1">
                          <a:ln>
                            <a:noFill/>
                          </a:ln>
                          <a:solidFill>
                            <a:srgbClr val="000000"/>
                          </a:solidFill>
                          <a:effectLst/>
                          <a:latin typeface="Garamond" panose="02020404030301010803" pitchFamily="18" charset="0"/>
                          <a:ea typeface="+mn-ea"/>
                          <a:cs typeface="Times New Roman" panose="02020603050405020304" pitchFamily="18" charset="0"/>
                        </a:rPr>
                        <a:t>μg</a:t>
                      </a:r>
                      <a:r>
                        <a:rPr kumimoji="0" lang="en-US" sz="1800" b="1" i="0" u="none" strike="noStrike" kern="1200" cap="none" normalizeH="0" baseline="0" dirty="0">
                          <a:ln>
                            <a:noFill/>
                          </a:ln>
                          <a:solidFill>
                            <a:srgbClr val="000000"/>
                          </a:solidFill>
                          <a:effectLst/>
                          <a:latin typeface="Garamond" panose="02020404030301010803" pitchFamily="18" charset="0"/>
                          <a:ea typeface="+mn-ea"/>
                          <a:cs typeface="Times New Roman" panose="02020603050405020304" pitchFamily="18" charset="0"/>
                        </a:rPr>
                        <a:t>/ml)</a:t>
                      </a:r>
                      <a:endParaRPr kumimoji="0" lang="en-US" sz="1800" b="1" i="0" u="none" strike="noStrike" kern="1200" cap="none" normalizeH="0" baseline="0" dirty="0">
                        <a:ln>
                          <a:noFill/>
                        </a:ln>
                        <a:solidFill>
                          <a:srgbClr val="000000"/>
                        </a:solidFill>
                        <a:effectLst/>
                        <a:latin typeface="Garamond" panose="02020404030301010803" pitchFamily="18" charset="0"/>
                        <a:ea typeface="+mn-ea"/>
                        <a:cs typeface="Times New Roman" panose="02020603050405020304" pitchFamily="18" charset="0"/>
                      </a:endParaRPr>
                    </a:p>
                  </a:txBody>
                  <a:tcPr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algn="ctr" eaLnBrk="0" hangingPunct="0">
                        <a:buFont typeface="Wingdings" panose="05000000000000000000" pitchFamily="2" charset="2"/>
                        <a:buNone/>
                      </a:pPr>
                      <a:r>
                        <a:rPr kumimoji="0" lang="en-US" sz="1800" b="1" i="0" u="none" strike="noStrike" kern="1200" cap="none" normalizeH="0" baseline="0" dirty="0">
                          <a:ln>
                            <a:noFill/>
                          </a:ln>
                          <a:solidFill>
                            <a:srgbClr val="000000"/>
                          </a:solidFill>
                          <a:effectLst/>
                          <a:latin typeface="Garamond" panose="02020404030301010803" pitchFamily="18" charset="0"/>
                          <a:ea typeface="+mn-ea"/>
                          <a:cs typeface="Times New Roman" panose="02020603050405020304" pitchFamily="18" charset="0"/>
                        </a:rPr>
                        <a:t>Standard (99% Pure) Curcumin</a:t>
                      </a:r>
                      <a:endParaRPr kumimoji="0" lang="en-US" sz="1800" b="1" i="0" u="none" strike="noStrike" kern="1200" cap="none" normalizeH="0" baseline="0" dirty="0">
                        <a:ln>
                          <a:noFill/>
                        </a:ln>
                        <a:solidFill>
                          <a:srgbClr val="000000"/>
                        </a:solidFill>
                        <a:effectLst/>
                        <a:latin typeface="Garamond" panose="02020404030301010803" pitchFamily="18" charset="0"/>
                        <a:ea typeface="+mn-ea"/>
                        <a:cs typeface="Times New Roman" panose="02020603050405020304" pitchFamily="18" charset="0"/>
                      </a:endParaRP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algn="ctr" eaLnBrk="0" hangingPunct="0">
                        <a:spcBef>
                          <a:spcPct val="0"/>
                        </a:spcBef>
                        <a:spcAft>
                          <a:spcPct val="0"/>
                        </a:spcAft>
                        <a:buFont typeface="Wingdings" panose="05000000000000000000" pitchFamily="2" charset="2"/>
                        <a:buNone/>
                      </a:pPr>
                      <a:r>
                        <a:rPr kumimoji="0" lang="en-US" sz="1800" b="1" i="0" u="none" strike="noStrike" kern="1200" cap="none" normalizeH="0" baseline="0" dirty="0">
                          <a:ln>
                            <a:noFill/>
                          </a:ln>
                          <a:solidFill>
                            <a:srgbClr val="000000"/>
                          </a:solidFill>
                          <a:effectLst/>
                          <a:latin typeface="Garamond" panose="02020404030301010803" pitchFamily="18" charset="0"/>
                          <a:ea typeface="+mn-ea"/>
                          <a:cs typeface="Times New Roman" panose="02020603050405020304" pitchFamily="18" charset="0"/>
                        </a:rPr>
                        <a:t>95% </a:t>
                      </a:r>
                      <a:r>
                        <a:rPr kumimoji="0" lang="en-US" sz="1800" b="1" i="0" u="none" strike="noStrike" kern="1200" cap="none" normalizeH="0" baseline="0" dirty="0" err="1">
                          <a:ln>
                            <a:noFill/>
                          </a:ln>
                          <a:solidFill>
                            <a:srgbClr val="000000"/>
                          </a:solidFill>
                          <a:effectLst/>
                          <a:latin typeface="Garamond" panose="02020404030301010803" pitchFamily="18" charset="0"/>
                          <a:ea typeface="+mn-ea"/>
                          <a:cs typeface="Times New Roman" panose="02020603050405020304" pitchFamily="18" charset="0"/>
                        </a:rPr>
                        <a:t>curcuminoids</a:t>
                      </a:r>
                      <a:r>
                        <a:rPr kumimoji="0" lang="en-US" sz="1800" b="1" i="0" u="none" strike="noStrike" kern="1200" cap="none" normalizeH="0" baseline="0" dirty="0">
                          <a:ln>
                            <a:noFill/>
                          </a:ln>
                          <a:solidFill>
                            <a:srgbClr val="000000"/>
                          </a:solidFill>
                          <a:effectLst/>
                          <a:latin typeface="Garamond" panose="02020404030301010803" pitchFamily="18" charset="0"/>
                          <a:ea typeface="+mn-ea"/>
                          <a:cs typeface="Times New Roman" panose="02020603050405020304" pitchFamily="18" charset="0"/>
                        </a:rPr>
                        <a:t> </a:t>
                      </a:r>
                      <a:endParaRPr kumimoji="0" lang="en-US" sz="1800" b="1" i="0" u="none" strike="noStrike" kern="1200" cap="none" normalizeH="0" baseline="0" dirty="0">
                        <a:ln>
                          <a:noFill/>
                        </a:ln>
                        <a:solidFill>
                          <a:srgbClr val="000000"/>
                        </a:solidFill>
                        <a:effectLst/>
                        <a:latin typeface="Garamond" panose="02020404030301010803" pitchFamily="18" charset="0"/>
                        <a:ea typeface="+mn-ea"/>
                        <a:cs typeface="Times New Roman" panose="02020603050405020304" pitchFamily="18" charset="0"/>
                      </a:endParaRPr>
                    </a:p>
                    <a:p>
                      <a:pPr algn="ctr" eaLnBrk="0" hangingPunct="0">
                        <a:spcBef>
                          <a:spcPct val="0"/>
                        </a:spcBef>
                        <a:spcAft>
                          <a:spcPct val="0"/>
                        </a:spcAft>
                        <a:buFont typeface="Wingdings" panose="05000000000000000000" pitchFamily="2" charset="2"/>
                        <a:buNone/>
                      </a:pPr>
                      <a:r>
                        <a:rPr kumimoji="0" lang="en-US" sz="1800" b="1" i="0" u="none" strike="noStrike" kern="1200" cap="none" normalizeH="0" baseline="0" dirty="0">
                          <a:ln>
                            <a:noFill/>
                          </a:ln>
                          <a:solidFill>
                            <a:srgbClr val="000000"/>
                          </a:solidFill>
                          <a:effectLst/>
                          <a:latin typeface="Garamond" panose="02020404030301010803" pitchFamily="18" charset="0"/>
                          <a:ea typeface="+mn-ea"/>
                          <a:cs typeface="Times New Roman" panose="02020603050405020304" pitchFamily="18" charset="0"/>
                        </a:rPr>
                        <a:t>(72% Curcumin)</a:t>
                      </a:r>
                      <a:endParaRPr kumimoji="0" lang="en-US" sz="1800" b="1" i="0" u="none" strike="noStrike" kern="1200" cap="none" normalizeH="0" baseline="0" dirty="0">
                        <a:ln>
                          <a:noFill/>
                        </a:ln>
                        <a:solidFill>
                          <a:srgbClr val="000000"/>
                        </a:solidFill>
                        <a:effectLst/>
                        <a:latin typeface="Garamond" panose="02020404030301010803" pitchFamily="18" charset="0"/>
                        <a:ea typeface="+mn-ea"/>
                        <a:cs typeface="Times New Roman" panose="02020603050405020304" pitchFamily="18" charset="0"/>
                      </a:endParaRP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algn="ctr" eaLnBrk="0" hangingPunct="0">
                        <a:spcBef>
                          <a:spcPct val="0"/>
                        </a:spcBef>
                        <a:spcAft>
                          <a:spcPct val="0"/>
                        </a:spcAft>
                        <a:tabLst>
                          <a:tab pos="450215" algn="l"/>
                        </a:tabLst>
                      </a:pPr>
                      <a:r>
                        <a:rPr kumimoji="0" lang="en-US" sz="1800" b="1" i="0" u="none" strike="noStrike" kern="1200" cap="none" normalizeH="0" baseline="0" dirty="0">
                          <a:ln>
                            <a:noFill/>
                          </a:ln>
                          <a:solidFill>
                            <a:srgbClr val="000000"/>
                          </a:solidFill>
                          <a:effectLst/>
                          <a:latin typeface="Garamond" panose="02020404030301010803" pitchFamily="18" charset="0"/>
                          <a:ea typeface="+mn-ea"/>
                          <a:cs typeface="Times New Roman" panose="02020603050405020304" pitchFamily="18" charset="0"/>
                        </a:rPr>
                        <a:t>Nisarga’s  Turmeric extract (45% curcumin, 5% turmerones)</a:t>
                      </a:r>
                      <a:endParaRPr kumimoji="0" lang="en-US" sz="1800" b="1" i="0" u="none" strike="noStrike" kern="1200" cap="none" normalizeH="0" baseline="0" dirty="0">
                        <a:ln>
                          <a:noFill/>
                        </a:ln>
                        <a:solidFill>
                          <a:srgbClr val="000000"/>
                        </a:solidFill>
                        <a:effectLst/>
                        <a:latin typeface="Garamond" panose="02020404030301010803" pitchFamily="18" charset="0"/>
                        <a:ea typeface="+mn-ea"/>
                        <a:cs typeface="Times New Roman" panose="02020603050405020304" pitchFamily="18" charset="0"/>
                      </a:endParaRPr>
                    </a:p>
                  </a:txBody>
                  <a:tcPr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r>
              <a:tr h="363437">
                <a:tc>
                  <a:txBody>
                    <a:bodyPr/>
                    <a:lstStyle/>
                    <a:p>
                      <a:pPr marL="0" marR="0" lvl="0" indent="0" algn="ctr" defTabSz="914400" rtl="0" eaLnBrk="1" fontAlgn="base" latinLnBrk="0" hangingPunct="1">
                        <a:lnSpc>
                          <a:spcPct val="115000"/>
                        </a:lnSpc>
                        <a:spcBef>
                          <a:spcPct val="0"/>
                        </a:spcBef>
                        <a:spcAft>
                          <a:spcPct val="0"/>
                        </a:spcAft>
                        <a:buClrTx/>
                        <a:buSzTx/>
                        <a:buFontTx/>
                        <a:buNone/>
                      </a:pPr>
                      <a:r>
                        <a:rPr kumimoji="0" lang="en-US" sz="2000" b="1" i="0" u="none" strike="noStrike" cap="none" normalizeH="0" baseline="0">
                          <a:ln>
                            <a:noFill/>
                          </a:ln>
                          <a:solidFill>
                            <a:srgbClr val="000000"/>
                          </a:solidFill>
                          <a:effectLst/>
                          <a:latin typeface="Garamond" panose="02020404030301010803" pitchFamily="18" charset="0"/>
                          <a:cs typeface="Times New Roman" panose="02020603050405020304" pitchFamily="18" charset="0"/>
                        </a:rPr>
                        <a:t>0.1</a:t>
                      </a:r>
                      <a:endParaRPr kumimoji="0" lang="en-US" sz="2000" b="1" i="0" u="none" strike="noStrike" cap="none" normalizeH="0" baseline="0">
                        <a:ln>
                          <a:noFill/>
                        </a:ln>
                        <a:solidFill>
                          <a:schemeClr val="tx1"/>
                        </a:solidFill>
                        <a:effectLst/>
                        <a:latin typeface="Garamond" panose="02020404030301010803" pitchFamily="18" charset="0"/>
                        <a:ea typeface="Calibri" panose="020F0502020204030204" charset="0"/>
                        <a:cs typeface="Times New Roman" panose="02020603050405020304" pitchFamily="18" charset="0"/>
                      </a:endParaRP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pPr>
                      <a:r>
                        <a:rPr kumimoji="0" lang="en-US" sz="2000" b="1" i="0" u="none" strike="noStrike" cap="none" normalizeH="0" baseline="0" dirty="0">
                          <a:ln>
                            <a:noFill/>
                          </a:ln>
                          <a:solidFill>
                            <a:srgbClr val="000000"/>
                          </a:solidFill>
                          <a:effectLst/>
                          <a:latin typeface="Garamond" panose="02020404030301010803" pitchFamily="18" charset="0"/>
                          <a:cs typeface="Times New Roman" panose="02020603050405020304" pitchFamily="18" charset="0"/>
                        </a:rPr>
                        <a:t>23.91</a:t>
                      </a:r>
                      <a:endParaRPr kumimoji="0" lang="en-US" sz="2000" b="1" i="0" u="none" strike="noStrike" cap="none" normalizeH="0" baseline="0" dirty="0">
                        <a:ln>
                          <a:noFill/>
                        </a:ln>
                        <a:solidFill>
                          <a:schemeClr val="tx1"/>
                        </a:solidFill>
                        <a:effectLst/>
                        <a:latin typeface="Garamond" panose="02020404030301010803" pitchFamily="18" charset="0"/>
                        <a:ea typeface="Calibri" panose="020F0502020204030204" charset="0"/>
                        <a:cs typeface="Times New Roman" panose="02020603050405020304" pitchFamily="18" charset="0"/>
                      </a:endParaRPr>
                    </a:p>
                  </a:txBody>
                  <a:tcPr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pPr>
                      <a:r>
                        <a:rPr kumimoji="0" lang="en-US" sz="2000" b="1" i="0" u="none" strike="noStrike" cap="none" normalizeH="0" baseline="0" dirty="0">
                          <a:ln>
                            <a:noFill/>
                          </a:ln>
                          <a:solidFill>
                            <a:srgbClr val="000000"/>
                          </a:solidFill>
                          <a:effectLst/>
                          <a:latin typeface="Garamond" panose="02020404030301010803" pitchFamily="18" charset="0"/>
                          <a:cs typeface="Times New Roman" panose="02020603050405020304" pitchFamily="18" charset="0"/>
                        </a:rPr>
                        <a:t>-17.87</a:t>
                      </a:r>
                      <a:endParaRPr kumimoji="0" lang="en-US" sz="2000" b="1" i="0" u="none" strike="noStrike" cap="none" normalizeH="0" baseline="0" dirty="0">
                        <a:ln>
                          <a:noFill/>
                        </a:ln>
                        <a:solidFill>
                          <a:schemeClr val="tx1"/>
                        </a:solidFill>
                        <a:effectLst/>
                        <a:latin typeface="Garamond" panose="02020404030301010803" pitchFamily="18" charset="0"/>
                        <a:ea typeface="Calibri" panose="020F0502020204030204" charset="0"/>
                        <a:cs typeface="Times New Roman" panose="02020603050405020304" pitchFamily="18" charset="0"/>
                      </a:endParaRPr>
                    </a:p>
                  </a:txBody>
                  <a:tcPr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pPr>
                      <a:r>
                        <a:rPr kumimoji="0" lang="en-US" sz="2000" b="1" i="0" u="none" strike="noStrike" cap="none" normalizeH="0" baseline="0" dirty="0">
                          <a:ln>
                            <a:noFill/>
                          </a:ln>
                          <a:solidFill>
                            <a:srgbClr val="000000"/>
                          </a:solidFill>
                          <a:effectLst/>
                          <a:latin typeface="Garamond" panose="02020404030301010803" pitchFamily="18" charset="0"/>
                          <a:cs typeface="Times New Roman" panose="02020603050405020304" pitchFamily="18" charset="0"/>
                        </a:rPr>
                        <a:t>-52.19</a:t>
                      </a:r>
                      <a:endParaRPr kumimoji="0" lang="en-US" sz="2000" b="1" i="0" u="none" strike="noStrike" cap="none" normalizeH="0" baseline="0" dirty="0">
                        <a:ln>
                          <a:noFill/>
                        </a:ln>
                        <a:solidFill>
                          <a:schemeClr val="tx1"/>
                        </a:solidFill>
                        <a:effectLst/>
                        <a:latin typeface="Garamond" panose="02020404030301010803" pitchFamily="18" charset="0"/>
                        <a:ea typeface="Calibri" panose="020F0502020204030204" charset="0"/>
                        <a:cs typeface="Times New Roman" panose="02020603050405020304" pitchFamily="18" charset="0"/>
                      </a:endParaRPr>
                    </a:p>
                  </a:txBody>
                  <a:tcPr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3437">
                <a:tc>
                  <a:txBody>
                    <a:bodyPr/>
                    <a:lstStyle/>
                    <a:p>
                      <a:pPr marL="0" marR="0" lvl="0" indent="0" algn="ctr" defTabSz="914400" rtl="0" eaLnBrk="1" fontAlgn="base" latinLnBrk="0" hangingPunct="1">
                        <a:lnSpc>
                          <a:spcPct val="115000"/>
                        </a:lnSpc>
                        <a:spcBef>
                          <a:spcPct val="0"/>
                        </a:spcBef>
                        <a:spcAft>
                          <a:spcPct val="0"/>
                        </a:spcAft>
                        <a:buClrTx/>
                        <a:buSzTx/>
                        <a:buFontTx/>
                        <a:buNone/>
                      </a:pPr>
                      <a:r>
                        <a:rPr kumimoji="0" lang="en-US" sz="2000" b="1" i="0" u="none" strike="noStrike" cap="none" normalizeH="0" baseline="0">
                          <a:ln>
                            <a:noFill/>
                          </a:ln>
                          <a:solidFill>
                            <a:srgbClr val="000000"/>
                          </a:solidFill>
                          <a:effectLst/>
                          <a:latin typeface="Garamond" panose="02020404030301010803" pitchFamily="18" charset="0"/>
                          <a:cs typeface="Times New Roman" panose="02020603050405020304" pitchFamily="18" charset="0"/>
                        </a:rPr>
                        <a:t>0.2</a:t>
                      </a:r>
                      <a:endParaRPr kumimoji="0" lang="en-US" sz="2000" b="1" i="0" u="none" strike="noStrike" cap="none" normalizeH="0" baseline="0">
                        <a:ln>
                          <a:noFill/>
                        </a:ln>
                        <a:solidFill>
                          <a:schemeClr val="tx1"/>
                        </a:solidFill>
                        <a:effectLst/>
                        <a:latin typeface="Garamond" panose="02020404030301010803" pitchFamily="18" charset="0"/>
                        <a:ea typeface="Calibri" panose="020F0502020204030204" charset="0"/>
                        <a:cs typeface="Times New Roman" panose="02020603050405020304" pitchFamily="18" charset="0"/>
                      </a:endParaRP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pPr>
                      <a:r>
                        <a:rPr kumimoji="0" lang="en-US" sz="2000" b="1" i="0" u="none" strike="noStrike" cap="none" normalizeH="0" baseline="0" dirty="0">
                          <a:ln>
                            <a:noFill/>
                          </a:ln>
                          <a:solidFill>
                            <a:srgbClr val="000000"/>
                          </a:solidFill>
                          <a:effectLst/>
                          <a:latin typeface="Garamond" panose="02020404030301010803" pitchFamily="18" charset="0"/>
                          <a:cs typeface="Times New Roman" panose="02020603050405020304" pitchFamily="18" charset="0"/>
                        </a:rPr>
                        <a:t>38.83</a:t>
                      </a:r>
                      <a:endParaRPr kumimoji="0" lang="en-US" sz="2000" b="1" i="0" u="none" strike="noStrike" cap="none" normalizeH="0" baseline="0" dirty="0">
                        <a:ln>
                          <a:noFill/>
                        </a:ln>
                        <a:solidFill>
                          <a:schemeClr val="tx1"/>
                        </a:solidFill>
                        <a:effectLst/>
                        <a:latin typeface="Garamond" panose="02020404030301010803" pitchFamily="18" charset="0"/>
                        <a:ea typeface="Calibri" panose="020F0502020204030204" charset="0"/>
                        <a:cs typeface="Times New Roman" panose="02020603050405020304" pitchFamily="18" charset="0"/>
                      </a:endParaRPr>
                    </a:p>
                  </a:txBody>
                  <a:tcPr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pPr>
                      <a:r>
                        <a:rPr kumimoji="0" lang="en-US" sz="2000" b="1" i="0" u="none" strike="noStrike" cap="none" normalizeH="0" baseline="0" dirty="0">
                          <a:ln>
                            <a:noFill/>
                          </a:ln>
                          <a:solidFill>
                            <a:srgbClr val="000000"/>
                          </a:solidFill>
                          <a:effectLst/>
                          <a:latin typeface="Garamond" panose="02020404030301010803" pitchFamily="18" charset="0"/>
                          <a:cs typeface="Times New Roman" panose="02020603050405020304" pitchFamily="18" charset="0"/>
                        </a:rPr>
                        <a:t>-8.92</a:t>
                      </a:r>
                      <a:endParaRPr kumimoji="0" lang="en-US" sz="2000" b="1" i="0" u="none" strike="noStrike" cap="none" normalizeH="0" baseline="0" dirty="0">
                        <a:ln>
                          <a:noFill/>
                        </a:ln>
                        <a:solidFill>
                          <a:schemeClr val="tx1"/>
                        </a:solidFill>
                        <a:effectLst/>
                        <a:latin typeface="Garamond" panose="02020404030301010803" pitchFamily="18" charset="0"/>
                        <a:ea typeface="Calibri" panose="020F0502020204030204" charset="0"/>
                        <a:cs typeface="Times New Roman" panose="02020603050405020304" pitchFamily="18" charset="0"/>
                      </a:endParaRPr>
                    </a:p>
                  </a:txBody>
                  <a:tcPr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pPr>
                      <a:r>
                        <a:rPr kumimoji="0" lang="en-US" sz="2000" b="1" i="0" u="none" strike="noStrike" cap="none" normalizeH="0" baseline="0" dirty="0">
                          <a:ln>
                            <a:noFill/>
                          </a:ln>
                          <a:solidFill>
                            <a:srgbClr val="000000"/>
                          </a:solidFill>
                          <a:effectLst/>
                          <a:latin typeface="Garamond" panose="02020404030301010803" pitchFamily="18" charset="0"/>
                          <a:cs typeface="Times New Roman" panose="02020603050405020304" pitchFamily="18" charset="0"/>
                        </a:rPr>
                        <a:t>-31.30</a:t>
                      </a:r>
                      <a:endParaRPr kumimoji="0" lang="en-US" sz="2000" b="1" i="0" u="none" strike="noStrike" cap="none" normalizeH="0" baseline="0" dirty="0">
                        <a:ln>
                          <a:noFill/>
                        </a:ln>
                        <a:solidFill>
                          <a:schemeClr val="tx1"/>
                        </a:solidFill>
                        <a:effectLst/>
                        <a:latin typeface="Garamond" panose="02020404030301010803" pitchFamily="18" charset="0"/>
                        <a:ea typeface="Calibri" panose="020F0502020204030204" charset="0"/>
                        <a:cs typeface="Times New Roman" panose="02020603050405020304" pitchFamily="18" charset="0"/>
                      </a:endParaRPr>
                    </a:p>
                  </a:txBody>
                  <a:tcPr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3437">
                <a:tc>
                  <a:txBody>
                    <a:bodyPr/>
                    <a:lstStyle/>
                    <a:p>
                      <a:pPr marL="0" marR="0" lvl="0" indent="0" algn="ctr" defTabSz="914400" rtl="0" eaLnBrk="1" fontAlgn="base" latinLnBrk="0" hangingPunct="1">
                        <a:lnSpc>
                          <a:spcPct val="115000"/>
                        </a:lnSpc>
                        <a:spcBef>
                          <a:spcPct val="0"/>
                        </a:spcBef>
                        <a:spcAft>
                          <a:spcPct val="0"/>
                        </a:spcAft>
                        <a:buClrTx/>
                        <a:buSzTx/>
                        <a:buFontTx/>
                        <a:buNone/>
                      </a:pPr>
                      <a:r>
                        <a:rPr kumimoji="0" lang="en-US" sz="2000" b="1" i="0" u="none" strike="noStrike" cap="none" normalizeH="0" baseline="0">
                          <a:ln>
                            <a:noFill/>
                          </a:ln>
                          <a:solidFill>
                            <a:srgbClr val="000000"/>
                          </a:solidFill>
                          <a:effectLst/>
                          <a:latin typeface="Garamond" panose="02020404030301010803" pitchFamily="18" charset="0"/>
                          <a:cs typeface="Times New Roman" panose="02020603050405020304" pitchFamily="18" charset="0"/>
                        </a:rPr>
                        <a:t>0.5</a:t>
                      </a:r>
                      <a:endParaRPr kumimoji="0" lang="en-US" sz="2000" b="1" i="0" u="none" strike="noStrike" cap="none" normalizeH="0" baseline="0">
                        <a:ln>
                          <a:noFill/>
                        </a:ln>
                        <a:solidFill>
                          <a:schemeClr val="tx1"/>
                        </a:solidFill>
                        <a:effectLst/>
                        <a:latin typeface="Garamond" panose="02020404030301010803" pitchFamily="18" charset="0"/>
                        <a:ea typeface="Calibri" panose="020F0502020204030204" charset="0"/>
                        <a:cs typeface="Times New Roman" panose="02020603050405020304" pitchFamily="18" charset="0"/>
                      </a:endParaRP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pPr>
                      <a:r>
                        <a:rPr kumimoji="0" lang="en-US" sz="2000" b="1" i="0" u="none" strike="noStrike" cap="none" normalizeH="0" baseline="0" dirty="0">
                          <a:ln>
                            <a:noFill/>
                          </a:ln>
                          <a:solidFill>
                            <a:srgbClr val="000000"/>
                          </a:solidFill>
                          <a:effectLst/>
                          <a:latin typeface="Garamond" panose="02020404030301010803" pitchFamily="18" charset="0"/>
                          <a:cs typeface="Times New Roman" panose="02020603050405020304" pitchFamily="18" charset="0"/>
                        </a:rPr>
                        <a:t>47.78</a:t>
                      </a:r>
                      <a:endParaRPr kumimoji="0" lang="en-US" sz="2000" b="1" i="0" u="none" strike="noStrike" cap="none" normalizeH="0" baseline="0" dirty="0">
                        <a:ln>
                          <a:noFill/>
                        </a:ln>
                        <a:solidFill>
                          <a:schemeClr val="tx1"/>
                        </a:solidFill>
                        <a:effectLst/>
                        <a:latin typeface="Garamond" panose="02020404030301010803" pitchFamily="18" charset="0"/>
                        <a:ea typeface="Calibri" panose="020F0502020204030204" charset="0"/>
                        <a:cs typeface="Times New Roman" panose="02020603050405020304" pitchFamily="18" charset="0"/>
                      </a:endParaRPr>
                    </a:p>
                  </a:txBody>
                  <a:tcPr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pPr>
                      <a:r>
                        <a:rPr kumimoji="0" lang="en-US" sz="2000" b="1" i="0" u="none" strike="noStrike" cap="none" normalizeH="0" baseline="0" dirty="0">
                          <a:ln>
                            <a:noFill/>
                          </a:ln>
                          <a:solidFill>
                            <a:srgbClr val="000000"/>
                          </a:solidFill>
                          <a:effectLst/>
                          <a:latin typeface="Garamond" panose="02020404030301010803" pitchFamily="18" charset="0"/>
                          <a:cs typeface="Times New Roman" panose="02020603050405020304" pitchFamily="18" charset="0"/>
                        </a:rPr>
                        <a:t>-2.95</a:t>
                      </a:r>
                      <a:endParaRPr kumimoji="0" lang="en-US" sz="2000" b="1" i="0" u="none" strike="noStrike" cap="none" normalizeH="0" baseline="0" dirty="0">
                        <a:ln>
                          <a:noFill/>
                        </a:ln>
                        <a:solidFill>
                          <a:schemeClr val="tx1"/>
                        </a:solidFill>
                        <a:effectLst/>
                        <a:latin typeface="Garamond" panose="02020404030301010803" pitchFamily="18" charset="0"/>
                        <a:ea typeface="Calibri" panose="020F0502020204030204" charset="0"/>
                        <a:cs typeface="Times New Roman" panose="02020603050405020304" pitchFamily="18" charset="0"/>
                      </a:endParaRPr>
                    </a:p>
                  </a:txBody>
                  <a:tcPr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pPr>
                      <a:r>
                        <a:rPr kumimoji="0" lang="en-US" sz="2000" b="1" i="0" u="none" strike="noStrike" cap="none" normalizeH="0" baseline="0" dirty="0">
                          <a:ln>
                            <a:noFill/>
                          </a:ln>
                          <a:solidFill>
                            <a:srgbClr val="000000"/>
                          </a:solidFill>
                          <a:effectLst/>
                          <a:latin typeface="Garamond" panose="02020404030301010803" pitchFamily="18" charset="0"/>
                          <a:cs typeface="Times New Roman" panose="02020603050405020304" pitchFamily="18" charset="0"/>
                        </a:rPr>
                        <a:t>-26.82</a:t>
                      </a:r>
                      <a:endParaRPr kumimoji="0" lang="en-US" sz="2000" b="1" i="0" u="none" strike="noStrike" cap="none" normalizeH="0" baseline="0" dirty="0">
                        <a:ln>
                          <a:noFill/>
                        </a:ln>
                        <a:solidFill>
                          <a:schemeClr val="tx1"/>
                        </a:solidFill>
                        <a:effectLst/>
                        <a:latin typeface="Garamond" panose="02020404030301010803" pitchFamily="18" charset="0"/>
                        <a:ea typeface="Calibri" panose="020F0502020204030204" charset="0"/>
                        <a:cs typeface="Times New Roman" panose="02020603050405020304" pitchFamily="18" charset="0"/>
                      </a:endParaRPr>
                    </a:p>
                  </a:txBody>
                  <a:tcPr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3437">
                <a:tc>
                  <a:txBody>
                    <a:bodyPr/>
                    <a:lstStyle/>
                    <a:p>
                      <a:pPr marL="0" marR="0" lvl="0" indent="0" algn="ctr" defTabSz="914400" rtl="0" eaLnBrk="1" fontAlgn="base" latinLnBrk="0" hangingPunct="1">
                        <a:lnSpc>
                          <a:spcPct val="115000"/>
                        </a:lnSpc>
                        <a:spcBef>
                          <a:spcPct val="0"/>
                        </a:spcBef>
                        <a:spcAft>
                          <a:spcPct val="0"/>
                        </a:spcAft>
                        <a:buClrTx/>
                        <a:buSzTx/>
                        <a:buFontTx/>
                        <a:buNone/>
                      </a:pPr>
                      <a:r>
                        <a:rPr kumimoji="0" lang="en-US" sz="2000" b="1" i="0" u="none" strike="noStrike" cap="none" normalizeH="0" baseline="0">
                          <a:ln>
                            <a:noFill/>
                          </a:ln>
                          <a:solidFill>
                            <a:srgbClr val="000000"/>
                          </a:solidFill>
                          <a:effectLst/>
                          <a:latin typeface="Garamond" panose="02020404030301010803" pitchFamily="18" charset="0"/>
                          <a:cs typeface="Times New Roman" panose="02020603050405020304" pitchFamily="18" charset="0"/>
                        </a:rPr>
                        <a:t>1</a:t>
                      </a:r>
                      <a:endParaRPr kumimoji="0" lang="en-US" sz="2000" b="1" i="0" u="none" strike="noStrike" cap="none" normalizeH="0" baseline="0">
                        <a:ln>
                          <a:noFill/>
                        </a:ln>
                        <a:solidFill>
                          <a:schemeClr val="tx1"/>
                        </a:solidFill>
                        <a:effectLst/>
                        <a:latin typeface="Garamond" panose="02020404030301010803" pitchFamily="18" charset="0"/>
                        <a:ea typeface="Calibri" panose="020F0502020204030204" charset="0"/>
                        <a:cs typeface="Times New Roman" panose="02020603050405020304" pitchFamily="18" charset="0"/>
                      </a:endParaRP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pPr>
                      <a:r>
                        <a:rPr kumimoji="0" lang="en-US" sz="2000" b="1" i="0" u="none" strike="noStrike" cap="none" normalizeH="0" baseline="0" dirty="0">
                          <a:ln>
                            <a:noFill/>
                          </a:ln>
                          <a:solidFill>
                            <a:srgbClr val="000000"/>
                          </a:solidFill>
                          <a:effectLst/>
                          <a:latin typeface="Garamond" panose="02020404030301010803" pitchFamily="18" charset="0"/>
                          <a:cs typeface="Times New Roman" panose="02020603050405020304" pitchFamily="18" charset="0"/>
                        </a:rPr>
                        <a:t>53.75</a:t>
                      </a:r>
                      <a:endParaRPr kumimoji="0" lang="en-US" sz="2000" b="1" i="0" u="none" strike="noStrike" cap="none" normalizeH="0" baseline="0" dirty="0">
                        <a:ln>
                          <a:noFill/>
                        </a:ln>
                        <a:solidFill>
                          <a:schemeClr val="tx1"/>
                        </a:solidFill>
                        <a:effectLst/>
                        <a:latin typeface="Garamond" panose="02020404030301010803" pitchFamily="18" charset="0"/>
                        <a:ea typeface="Calibri" panose="020F0502020204030204" charset="0"/>
                        <a:cs typeface="Times New Roman" panose="02020603050405020304" pitchFamily="18" charset="0"/>
                      </a:endParaRPr>
                    </a:p>
                  </a:txBody>
                  <a:tcPr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pPr>
                      <a:r>
                        <a:rPr kumimoji="0" lang="en-US" sz="2000" b="1" i="0" u="none" strike="noStrike" cap="none" normalizeH="0" baseline="0" dirty="0">
                          <a:ln>
                            <a:noFill/>
                          </a:ln>
                          <a:solidFill>
                            <a:srgbClr val="000000"/>
                          </a:solidFill>
                          <a:effectLst/>
                          <a:latin typeface="Garamond" panose="02020404030301010803" pitchFamily="18" charset="0"/>
                          <a:cs typeface="Times New Roman" panose="02020603050405020304" pitchFamily="18" charset="0"/>
                        </a:rPr>
                        <a:t>3.02</a:t>
                      </a:r>
                      <a:endParaRPr kumimoji="0" lang="en-US" sz="2000" b="1" i="0" u="none" strike="noStrike" cap="none" normalizeH="0" baseline="0" dirty="0">
                        <a:ln>
                          <a:noFill/>
                        </a:ln>
                        <a:solidFill>
                          <a:schemeClr val="tx1"/>
                        </a:solidFill>
                        <a:effectLst/>
                        <a:latin typeface="Garamond" panose="02020404030301010803" pitchFamily="18" charset="0"/>
                        <a:ea typeface="Calibri" panose="020F0502020204030204" charset="0"/>
                        <a:cs typeface="Times New Roman" panose="02020603050405020304" pitchFamily="18" charset="0"/>
                      </a:endParaRPr>
                    </a:p>
                  </a:txBody>
                  <a:tcPr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pPr>
                      <a:r>
                        <a:rPr kumimoji="0" lang="en-US" sz="2000" b="1" i="0" u="none" strike="noStrike" cap="none" normalizeH="0" baseline="0" dirty="0">
                          <a:ln>
                            <a:noFill/>
                          </a:ln>
                          <a:solidFill>
                            <a:srgbClr val="000000"/>
                          </a:solidFill>
                          <a:effectLst/>
                          <a:latin typeface="Garamond" panose="02020404030301010803" pitchFamily="18" charset="0"/>
                          <a:cs typeface="Times New Roman" panose="02020603050405020304" pitchFamily="18" charset="0"/>
                        </a:rPr>
                        <a:t>-20.86</a:t>
                      </a:r>
                      <a:endParaRPr kumimoji="0" lang="en-US" sz="2000" b="1" i="0" u="none" strike="noStrike" cap="none" normalizeH="0" baseline="0" dirty="0">
                        <a:ln>
                          <a:noFill/>
                        </a:ln>
                        <a:solidFill>
                          <a:schemeClr val="tx1"/>
                        </a:solidFill>
                        <a:effectLst/>
                        <a:latin typeface="Garamond" panose="02020404030301010803" pitchFamily="18" charset="0"/>
                        <a:ea typeface="Calibri" panose="020F0502020204030204" charset="0"/>
                        <a:cs typeface="Times New Roman" panose="02020603050405020304" pitchFamily="18" charset="0"/>
                      </a:endParaRPr>
                    </a:p>
                  </a:txBody>
                  <a:tcPr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3437">
                <a:tc>
                  <a:txBody>
                    <a:bodyPr/>
                    <a:lstStyle/>
                    <a:p>
                      <a:pPr marL="0" marR="0" lvl="0" indent="0" algn="ctr" defTabSz="914400" rtl="0" eaLnBrk="1" fontAlgn="base" latinLnBrk="0" hangingPunct="1">
                        <a:lnSpc>
                          <a:spcPct val="115000"/>
                        </a:lnSpc>
                        <a:spcBef>
                          <a:spcPct val="0"/>
                        </a:spcBef>
                        <a:spcAft>
                          <a:spcPct val="0"/>
                        </a:spcAft>
                        <a:buClrTx/>
                        <a:buSzTx/>
                        <a:buFontTx/>
                        <a:buNone/>
                      </a:pPr>
                      <a:r>
                        <a:rPr kumimoji="0" lang="en-US" sz="2000" b="1" i="0" u="none" strike="noStrike" cap="none" normalizeH="0" baseline="0">
                          <a:ln>
                            <a:noFill/>
                          </a:ln>
                          <a:solidFill>
                            <a:srgbClr val="000000"/>
                          </a:solidFill>
                          <a:effectLst/>
                          <a:latin typeface="Garamond" panose="02020404030301010803" pitchFamily="18" charset="0"/>
                          <a:cs typeface="Times New Roman" panose="02020603050405020304" pitchFamily="18" charset="0"/>
                        </a:rPr>
                        <a:t>2</a:t>
                      </a:r>
                      <a:endParaRPr kumimoji="0" lang="en-US" sz="2000" b="1" i="0" u="none" strike="noStrike" cap="none" normalizeH="0" baseline="0">
                        <a:ln>
                          <a:noFill/>
                        </a:ln>
                        <a:solidFill>
                          <a:schemeClr val="tx1"/>
                        </a:solidFill>
                        <a:effectLst/>
                        <a:latin typeface="Garamond" panose="02020404030301010803" pitchFamily="18" charset="0"/>
                        <a:ea typeface="Calibri" panose="020F0502020204030204" charset="0"/>
                        <a:cs typeface="Times New Roman" panose="02020603050405020304" pitchFamily="18" charset="0"/>
                      </a:endParaRP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pPr>
                      <a:r>
                        <a:rPr kumimoji="0" lang="en-US" sz="2000" b="1" i="0" u="none" strike="noStrike" cap="none" normalizeH="0" baseline="0" dirty="0">
                          <a:ln>
                            <a:noFill/>
                          </a:ln>
                          <a:solidFill>
                            <a:srgbClr val="000000"/>
                          </a:solidFill>
                          <a:effectLst/>
                          <a:latin typeface="Garamond" panose="02020404030301010803" pitchFamily="18" charset="0"/>
                          <a:cs typeface="Times New Roman" panose="02020603050405020304" pitchFamily="18" charset="0"/>
                        </a:rPr>
                        <a:t>67.17</a:t>
                      </a:r>
                      <a:endParaRPr kumimoji="0" lang="en-US" sz="2000" b="1" i="0" u="none" strike="noStrike" cap="none" normalizeH="0" baseline="0" dirty="0">
                        <a:ln>
                          <a:noFill/>
                        </a:ln>
                        <a:solidFill>
                          <a:schemeClr val="tx1"/>
                        </a:solidFill>
                        <a:effectLst/>
                        <a:latin typeface="Garamond" panose="02020404030301010803" pitchFamily="18" charset="0"/>
                        <a:ea typeface="Calibri" panose="020F0502020204030204" charset="0"/>
                        <a:cs typeface="Times New Roman" panose="02020603050405020304" pitchFamily="18" charset="0"/>
                      </a:endParaRPr>
                    </a:p>
                  </a:txBody>
                  <a:tcPr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pPr>
                      <a:r>
                        <a:rPr kumimoji="0" lang="en-US" sz="2000" b="1" i="0" u="none" strike="noStrike" cap="none" normalizeH="0" baseline="0" dirty="0">
                          <a:ln>
                            <a:noFill/>
                          </a:ln>
                          <a:solidFill>
                            <a:srgbClr val="000000"/>
                          </a:solidFill>
                          <a:effectLst/>
                          <a:latin typeface="Garamond" panose="02020404030301010803" pitchFamily="18" charset="0"/>
                          <a:cs typeface="Times New Roman" panose="02020603050405020304" pitchFamily="18" charset="0"/>
                        </a:rPr>
                        <a:t>8.98</a:t>
                      </a:r>
                      <a:endParaRPr kumimoji="0" lang="en-US" sz="2000" b="1" i="0" u="none" strike="noStrike" cap="none" normalizeH="0" baseline="0" dirty="0">
                        <a:ln>
                          <a:noFill/>
                        </a:ln>
                        <a:solidFill>
                          <a:schemeClr val="tx1"/>
                        </a:solidFill>
                        <a:effectLst/>
                        <a:latin typeface="Garamond" panose="02020404030301010803" pitchFamily="18" charset="0"/>
                        <a:ea typeface="Calibri" panose="020F0502020204030204" charset="0"/>
                        <a:cs typeface="Times New Roman" panose="02020603050405020304" pitchFamily="18" charset="0"/>
                      </a:endParaRPr>
                    </a:p>
                  </a:txBody>
                  <a:tcPr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pPr>
                      <a:r>
                        <a:rPr kumimoji="0" lang="en-US" sz="2000" b="1" i="0" u="none" strike="noStrike" cap="none" normalizeH="0" baseline="0" dirty="0">
                          <a:ln>
                            <a:noFill/>
                          </a:ln>
                          <a:solidFill>
                            <a:srgbClr val="000000"/>
                          </a:solidFill>
                          <a:effectLst/>
                          <a:latin typeface="Garamond" panose="02020404030301010803" pitchFamily="18" charset="0"/>
                          <a:cs typeface="Times New Roman" panose="02020603050405020304" pitchFamily="18" charset="0"/>
                        </a:rPr>
                        <a:t>-16.38</a:t>
                      </a:r>
                      <a:endParaRPr kumimoji="0" lang="en-US" sz="2000" b="1" i="0" u="none" strike="noStrike" cap="none" normalizeH="0" baseline="0" dirty="0">
                        <a:ln>
                          <a:noFill/>
                        </a:ln>
                        <a:solidFill>
                          <a:schemeClr val="tx1"/>
                        </a:solidFill>
                        <a:effectLst/>
                        <a:latin typeface="Garamond" panose="02020404030301010803" pitchFamily="18" charset="0"/>
                        <a:ea typeface="Calibri" panose="020F0502020204030204" charset="0"/>
                        <a:cs typeface="Times New Roman" panose="02020603050405020304" pitchFamily="18" charset="0"/>
                      </a:endParaRPr>
                    </a:p>
                  </a:txBody>
                  <a:tcPr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3437">
                <a:tc>
                  <a:txBody>
                    <a:bodyPr/>
                    <a:lstStyle/>
                    <a:p>
                      <a:pPr marL="0" marR="0" lvl="0" indent="0" algn="ctr" defTabSz="914400" rtl="0" eaLnBrk="1" fontAlgn="base" latinLnBrk="0" hangingPunct="1">
                        <a:lnSpc>
                          <a:spcPct val="115000"/>
                        </a:lnSpc>
                        <a:spcBef>
                          <a:spcPct val="0"/>
                        </a:spcBef>
                        <a:spcAft>
                          <a:spcPct val="0"/>
                        </a:spcAft>
                        <a:buClrTx/>
                        <a:buSzTx/>
                        <a:buFontTx/>
                        <a:buNone/>
                      </a:pPr>
                      <a:r>
                        <a:rPr kumimoji="0" lang="en-US" sz="2000" b="1" i="0" u="none" strike="noStrike" cap="none" normalizeH="0" baseline="0">
                          <a:ln>
                            <a:noFill/>
                          </a:ln>
                          <a:solidFill>
                            <a:srgbClr val="000000"/>
                          </a:solidFill>
                          <a:effectLst/>
                          <a:latin typeface="Garamond" panose="02020404030301010803" pitchFamily="18" charset="0"/>
                          <a:cs typeface="Times New Roman" panose="02020603050405020304" pitchFamily="18" charset="0"/>
                        </a:rPr>
                        <a:t>5</a:t>
                      </a:r>
                      <a:endParaRPr kumimoji="0" lang="en-US" sz="2000" b="1" i="0" u="none" strike="noStrike" cap="none" normalizeH="0" baseline="0">
                        <a:ln>
                          <a:noFill/>
                        </a:ln>
                        <a:solidFill>
                          <a:schemeClr val="tx1"/>
                        </a:solidFill>
                        <a:effectLst/>
                        <a:latin typeface="Garamond" panose="02020404030301010803" pitchFamily="18" charset="0"/>
                        <a:ea typeface="Calibri" panose="020F0502020204030204" charset="0"/>
                        <a:cs typeface="Times New Roman" panose="02020603050405020304" pitchFamily="18" charset="0"/>
                      </a:endParaRP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pPr>
                      <a:r>
                        <a:rPr kumimoji="0" lang="en-US" sz="2000" b="1" i="0" u="none" strike="noStrike" cap="none" normalizeH="0" baseline="0" dirty="0">
                          <a:ln>
                            <a:noFill/>
                          </a:ln>
                          <a:solidFill>
                            <a:srgbClr val="000000"/>
                          </a:solidFill>
                          <a:effectLst/>
                          <a:latin typeface="Garamond" panose="02020404030301010803" pitchFamily="18" charset="0"/>
                          <a:cs typeface="Times New Roman" panose="02020603050405020304" pitchFamily="18" charset="0"/>
                        </a:rPr>
                        <a:t>76.13</a:t>
                      </a:r>
                      <a:endParaRPr kumimoji="0" lang="en-US" sz="2000" b="1" i="0" u="none" strike="noStrike" cap="none" normalizeH="0" baseline="0" dirty="0">
                        <a:ln>
                          <a:noFill/>
                        </a:ln>
                        <a:solidFill>
                          <a:schemeClr val="tx1"/>
                        </a:solidFill>
                        <a:effectLst/>
                        <a:latin typeface="Garamond" panose="02020404030301010803" pitchFamily="18" charset="0"/>
                        <a:ea typeface="Calibri" panose="020F0502020204030204" charset="0"/>
                        <a:cs typeface="Times New Roman" panose="02020603050405020304" pitchFamily="18" charset="0"/>
                      </a:endParaRPr>
                    </a:p>
                  </a:txBody>
                  <a:tcPr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pPr>
                      <a:r>
                        <a:rPr kumimoji="0" lang="en-US" sz="2000" b="1" i="0" u="none" strike="noStrike" cap="none" normalizeH="0" baseline="0" dirty="0">
                          <a:ln>
                            <a:noFill/>
                          </a:ln>
                          <a:solidFill>
                            <a:srgbClr val="000000"/>
                          </a:solidFill>
                          <a:effectLst/>
                          <a:latin typeface="Garamond" panose="02020404030301010803" pitchFamily="18" charset="0"/>
                          <a:cs typeface="Times New Roman" panose="02020603050405020304" pitchFamily="18" charset="0"/>
                        </a:rPr>
                        <a:t>44.79</a:t>
                      </a:r>
                      <a:endParaRPr kumimoji="0" lang="en-US" sz="2000" b="1" i="0" u="none" strike="noStrike" cap="none" normalizeH="0" baseline="0" dirty="0">
                        <a:ln>
                          <a:noFill/>
                        </a:ln>
                        <a:solidFill>
                          <a:schemeClr val="tx1"/>
                        </a:solidFill>
                        <a:effectLst/>
                        <a:latin typeface="Garamond" panose="02020404030301010803" pitchFamily="18" charset="0"/>
                        <a:ea typeface="Calibri" panose="020F0502020204030204" charset="0"/>
                        <a:cs typeface="Times New Roman" panose="02020603050405020304" pitchFamily="18" charset="0"/>
                      </a:endParaRPr>
                    </a:p>
                  </a:txBody>
                  <a:tcPr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pPr>
                      <a:r>
                        <a:rPr kumimoji="0" lang="en-US" sz="2000" b="1" i="0" u="none" strike="noStrike" cap="none" normalizeH="0" baseline="0" dirty="0">
                          <a:ln>
                            <a:noFill/>
                          </a:ln>
                          <a:solidFill>
                            <a:srgbClr val="000000"/>
                          </a:solidFill>
                          <a:effectLst/>
                          <a:latin typeface="Garamond" panose="02020404030301010803" pitchFamily="18" charset="0"/>
                          <a:cs typeface="Times New Roman" panose="02020603050405020304" pitchFamily="18" charset="0"/>
                        </a:rPr>
                        <a:t>-11.90</a:t>
                      </a:r>
                      <a:endParaRPr kumimoji="0" lang="en-US" sz="2000" b="1" i="0" u="none" strike="noStrike" cap="none" normalizeH="0" baseline="0" dirty="0">
                        <a:ln>
                          <a:noFill/>
                        </a:ln>
                        <a:solidFill>
                          <a:schemeClr val="tx1"/>
                        </a:solidFill>
                        <a:effectLst/>
                        <a:latin typeface="Garamond" panose="02020404030301010803" pitchFamily="18" charset="0"/>
                        <a:ea typeface="Calibri" panose="020F0502020204030204" charset="0"/>
                        <a:cs typeface="Times New Roman" panose="02020603050405020304" pitchFamily="18" charset="0"/>
                      </a:endParaRPr>
                    </a:p>
                  </a:txBody>
                  <a:tcPr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3437">
                <a:tc>
                  <a:txBody>
                    <a:bodyPr/>
                    <a:lstStyle/>
                    <a:p>
                      <a:pPr marL="0" marR="0" lvl="0" indent="0" algn="ctr" defTabSz="914400" rtl="0" eaLnBrk="1" fontAlgn="base" latinLnBrk="0" hangingPunct="1">
                        <a:lnSpc>
                          <a:spcPct val="115000"/>
                        </a:lnSpc>
                        <a:spcBef>
                          <a:spcPct val="0"/>
                        </a:spcBef>
                        <a:spcAft>
                          <a:spcPct val="0"/>
                        </a:spcAft>
                        <a:buClrTx/>
                        <a:buSzTx/>
                        <a:buFontTx/>
                        <a:buNone/>
                      </a:pPr>
                      <a:r>
                        <a:rPr kumimoji="0" lang="en-US" sz="2000" b="1" i="0" u="none" strike="noStrike" cap="none" normalizeH="0" baseline="0">
                          <a:ln>
                            <a:noFill/>
                          </a:ln>
                          <a:solidFill>
                            <a:srgbClr val="000000"/>
                          </a:solidFill>
                          <a:effectLst/>
                          <a:latin typeface="Garamond" panose="02020404030301010803" pitchFamily="18" charset="0"/>
                          <a:cs typeface="Times New Roman" panose="02020603050405020304" pitchFamily="18" charset="0"/>
                        </a:rPr>
                        <a:t>10</a:t>
                      </a:r>
                      <a:endParaRPr kumimoji="0" lang="en-US" sz="2000" b="1" i="0" u="none" strike="noStrike" cap="none" normalizeH="0" baseline="0">
                        <a:ln>
                          <a:noFill/>
                        </a:ln>
                        <a:solidFill>
                          <a:schemeClr val="tx1"/>
                        </a:solidFill>
                        <a:effectLst/>
                        <a:latin typeface="Garamond" panose="02020404030301010803" pitchFamily="18" charset="0"/>
                        <a:ea typeface="Calibri" panose="020F0502020204030204" charset="0"/>
                        <a:cs typeface="Times New Roman" panose="02020603050405020304" pitchFamily="18" charset="0"/>
                      </a:endParaRP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pPr>
                      <a:r>
                        <a:rPr kumimoji="0" lang="en-US" sz="2000" b="1" i="0" u="none" strike="noStrike" cap="none" normalizeH="0" baseline="0" dirty="0">
                          <a:ln>
                            <a:noFill/>
                          </a:ln>
                          <a:solidFill>
                            <a:srgbClr val="000000"/>
                          </a:solidFill>
                          <a:effectLst/>
                          <a:latin typeface="Garamond" panose="02020404030301010803" pitchFamily="18" charset="0"/>
                          <a:cs typeface="Times New Roman" panose="02020603050405020304" pitchFamily="18" charset="0"/>
                        </a:rPr>
                        <a:t>80.60</a:t>
                      </a:r>
                      <a:endParaRPr kumimoji="0" lang="en-US" sz="2000" b="1" i="0" u="none" strike="noStrike" cap="none" normalizeH="0" baseline="0" dirty="0">
                        <a:ln>
                          <a:noFill/>
                        </a:ln>
                        <a:solidFill>
                          <a:schemeClr val="tx1"/>
                        </a:solidFill>
                        <a:effectLst/>
                        <a:latin typeface="Garamond" panose="02020404030301010803" pitchFamily="18" charset="0"/>
                        <a:ea typeface="Calibri" panose="020F0502020204030204" charset="0"/>
                        <a:cs typeface="Times New Roman" panose="02020603050405020304" pitchFamily="18" charset="0"/>
                      </a:endParaRPr>
                    </a:p>
                  </a:txBody>
                  <a:tcPr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pPr>
                      <a:r>
                        <a:rPr kumimoji="0" lang="en-US" sz="2000" b="1" i="0" u="none" strike="noStrike" cap="none" normalizeH="0" baseline="0" dirty="0">
                          <a:ln>
                            <a:noFill/>
                          </a:ln>
                          <a:solidFill>
                            <a:srgbClr val="000000"/>
                          </a:solidFill>
                          <a:effectLst/>
                          <a:latin typeface="Garamond" panose="02020404030301010803" pitchFamily="18" charset="0"/>
                          <a:cs typeface="Times New Roman" panose="02020603050405020304" pitchFamily="18" charset="0"/>
                        </a:rPr>
                        <a:t>47.78</a:t>
                      </a:r>
                      <a:endParaRPr kumimoji="0" lang="en-US" sz="2000" b="1" i="0" u="none" strike="noStrike" cap="none" normalizeH="0" baseline="0" dirty="0">
                        <a:ln>
                          <a:noFill/>
                        </a:ln>
                        <a:solidFill>
                          <a:schemeClr val="tx1"/>
                        </a:solidFill>
                        <a:effectLst/>
                        <a:latin typeface="Garamond" panose="02020404030301010803" pitchFamily="18" charset="0"/>
                        <a:ea typeface="Calibri" panose="020F0502020204030204" charset="0"/>
                        <a:cs typeface="Times New Roman" panose="02020603050405020304" pitchFamily="18" charset="0"/>
                      </a:endParaRPr>
                    </a:p>
                  </a:txBody>
                  <a:tcPr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pPr>
                      <a:r>
                        <a:rPr kumimoji="0" lang="en-US" sz="2000" b="1" i="0" u="none" strike="noStrike" cap="none" normalizeH="0" baseline="0" dirty="0">
                          <a:ln>
                            <a:noFill/>
                          </a:ln>
                          <a:solidFill>
                            <a:srgbClr val="000000"/>
                          </a:solidFill>
                          <a:effectLst/>
                          <a:latin typeface="Garamond" panose="02020404030301010803" pitchFamily="18" charset="0"/>
                          <a:cs typeface="Times New Roman" panose="02020603050405020304" pitchFamily="18" charset="0"/>
                        </a:rPr>
                        <a:t>-2.95</a:t>
                      </a:r>
                      <a:endParaRPr kumimoji="0" lang="en-US" sz="2000" b="1" i="0" u="none" strike="noStrike" cap="none" normalizeH="0" baseline="0" dirty="0">
                        <a:ln>
                          <a:noFill/>
                        </a:ln>
                        <a:solidFill>
                          <a:schemeClr val="tx1"/>
                        </a:solidFill>
                        <a:effectLst/>
                        <a:latin typeface="Garamond" panose="02020404030301010803" pitchFamily="18" charset="0"/>
                        <a:ea typeface="Calibri" panose="020F0502020204030204" charset="0"/>
                        <a:cs typeface="Times New Roman" panose="02020603050405020304" pitchFamily="18" charset="0"/>
                      </a:endParaRPr>
                    </a:p>
                  </a:txBody>
                  <a:tcPr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r>
              <a:tr h="363437">
                <a:tc>
                  <a:txBody>
                    <a:bodyPr/>
                    <a:lstStyle/>
                    <a:p>
                      <a:pPr marL="0" marR="0" lvl="0" indent="0" algn="ctr" defTabSz="914400" rtl="0" eaLnBrk="1" fontAlgn="base" latinLnBrk="0" hangingPunct="1">
                        <a:lnSpc>
                          <a:spcPct val="115000"/>
                        </a:lnSpc>
                        <a:spcBef>
                          <a:spcPct val="0"/>
                        </a:spcBef>
                        <a:spcAft>
                          <a:spcPct val="0"/>
                        </a:spcAft>
                        <a:buClrTx/>
                        <a:buSzTx/>
                        <a:buFontTx/>
                        <a:buNone/>
                      </a:pPr>
                      <a:r>
                        <a:rPr kumimoji="0" lang="en-US" sz="2000" b="1" i="0" u="none" strike="noStrike" cap="none" normalizeH="0" baseline="0" dirty="0">
                          <a:ln>
                            <a:noFill/>
                          </a:ln>
                          <a:solidFill>
                            <a:srgbClr val="000000"/>
                          </a:solidFill>
                          <a:effectLst/>
                          <a:latin typeface="Garamond" panose="02020404030301010803" pitchFamily="18" charset="0"/>
                          <a:cs typeface="Times New Roman" panose="02020603050405020304" pitchFamily="18" charset="0"/>
                        </a:rPr>
                        <a:t>20</a:t>
                      </a:r>
                      <a:endParaRPr kumimoji="0" lang="en-US" sz="2000" b="1" i="0" u="none" strike="noStrike" cap="none" normalizeH="0" baseline="0" dirty="0">
                        <a:ln>
                          <a:noFill/>
                        </a:ln>
                        <a:solidFill>
                          <a:schemeClr val="tx1"/>
                        </a:solidFill>
                        <a:effectLst/>
                        <a:latin typeface="Garamond" panose="02020404030301010803" pitchFamily="18" charset="0"/>
                        <a:ea typeface="Calibri" panose="020F0502020204030204" charset="0"/>
                        <a:cs typeface="Times New Roman" panose="02020603050405020304" pitchFamily="18" charset="0"/>
                      </a:endParaRP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pPr>
                      <a:r>
                        <a:rPr kumimoji="0" lang="en-US" sz="2000" b="1" i="0" u="none" strike="noStrike" cap="none" normalizeH="0" baseline="0" dirty="0">
                          <a:ln>
                            <a:noFill/>
                          </a:ln>
                          <a:solidFill>
                            <a:srgbClr val="000000"/>
                          </a:solidFill>
                          <a:effectLst/>
                          <a:latin typeface="Garamond" panose="02020404030301010803" pitchFamily="18" charset="0"/>
                          <a:cs typeface="Times New Roman" panose="02020603050405020304" pitchFamily="18" charset="0"/>
                        </a:rPr>
                        <a:t>83.59</a:t>
                      </a:r>
                      <a:endParaRPr kumimoji="0" lang="en-US" sz="2000" b="1" i="0" u="none" strike="noStrike" cap="none" normalizeH="0" baseline="0" dirty="0">
                        <a:ln>
                          <a:noFill/>
                        </a:ln>
                        <a:solidFill>
                          <a:schemeClr val="tx1"/>
                        </a:solidFill>
                        <a:effectLst/>
                        <a:latin typeface="Garamond" panose="02020404030301010803" pitchFamily="18" charset="0"/>
                        <a:ea typeface="Calibri" panose="020F0502020204030204" charset="0"/>
                        <a:cs typeface="Times New Roman" panose="02020603050405020304" pitchFamily="18" charset="0"/>
                      </a:endParaRPr>
                    </a:p>
                  </a:txBody>
                  <a:tcPr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pPr>
                      <a:r>
                        <a:rPr kumimoji="0" lang="en-US" sz="2000" b="1" i="0" u="none" strike="noStrike" cap="none" normalizeH="0" baseline="0" dirty="0">
                          <a:ln>
                            <a:noFill/>
                          </a:ln>
                          <a:solidFill>
                            <a:srgbClr val="000000"/>
                          </a:solidFill>
                          <a:effectLst/>
                          <a:latin typeface="Garamond" panose="02020404030301010803" pitchFamily="18" charset="0"/>
                          <a:cs typeface="Times New Roman" panose="02020603050405020304" pitchFamily="18" charset="0"/>
                        </a:rPr>
                        <a:t>62.70</a:t>
                      </a:r>
                      <a:endParaRPr kumimoji="0" lang="en-US" sz="2000" b="1" i="0" u="none" strike="noStrike" cap="none" normalizeH="0" baseline="0" dirty="0">
                        <a:ln>
                          <a:noFill/>
                        </a:ln>
                        <a:solidFill>
                          <a:schemeClr val="tx1"/>
                        </a:solidFill>
                        <a:effectLst/>
                        <a:latin typeface="Garamond" panose="02020404030301010803" pitchFamily="18" charset="0"/>
                        <a:ea typeface="Calibri" panose="020F0502020204030204" charset="0"/>
                        <a:cs typeface="Times New Roman" panose="02020603050405020304" pitchFamily="18" charset="0"/>
                      </a:endParaRPr>
                    </a:p>
                  </a:txBody>
                  <a:tcPr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pPr>
                      <a:r>
                        <a:rPr kumimoji="0" lang="en-US" sz="2000" b="1" i="0" u="none" strike="noStrike" cap="none" normalizeH="0" baseline="0" dirty="0">
                          <a:ln>
                            <a:noFill/>
                          </a:ln>
                          <a:solidFill>
                            <a:srgbClr val="000000"/>
                          </a:solidFill>
                          <a:effectLst/>
                          <a:latin typeface="Garamond" panose="02020404030301010803" pitchFamily="18" charset="0"/>
                          <a:cs typeface="Times New Roman" panose="02020603050405020304" pitchFamily="18" charset="0"/>
                        </a:rPr>
                        <a:t>1.52</a:t>
                      </a:r>
                      <a:endParaRPr kumimoji="0" lang="en-US" sz="2000" b="1" i="0" u="none" strike="noStrike" cap="none" normalizeH="0" baseline="0" dirty="0">
                        <a:ln>
                          <a:noFill/>
                        </a:ln>
                        <a:solidFill>
                          <a:schemeClr val="tx1"/>
                        </a:solidFill>
                        <a:effectLst/>
                        <a:latin typeface="Garamond" panose="02020404030301010803" pitchFamily="18" charset="0"/>
                        <a:ea typeface="Calibri" panose="020F0502020204030204" charset="0"/>
                        <a:cs typeface="Times New Roman" panose="02020603050405020304" pitchFamily="18" charset="0"/>
                      </a:endParaRPr>
                    </a:p>
                  </a:txBody>
                  <a:tcPr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r>
            </a:tbl>
          </a:graphicData>
        </a:graphic>
      </p:graphicFrame>
      <p:sp>
        <p:nvSpPr>
          <p:cNvPr id="2152" name="Rectangle 13"/>
          <p:cNvSpPr>
            <a:spLocks noChangeArrowheads="1"/>
          </p:cNvSpPr>
          <p:nvPr/>
        </p:nvSpPr>
        <p:spPr bwMode="auto">
          <a:xfrm>
            <a:off x="962324" y="126522"/>
            <a:ext cx="10668000" cy="461645"/>
          </a:xfrm>
          <a:prstGeom prst="rect">
            <a:avLst/>
          </a:prstGeom>
          <a:noFill/>
          <a:ln w="9525">
            <a:noFill/>
            <a:miter lim="800000"/>
          </a:ln>
        </p:spPr>
        <p:txBody>
          <a:bodyPr wrap="square" lIns="91418" tIns="45710" rIns="91418" bIns="45710">
            <a:spAutoFit/>
          </a:bodyPr>
          <a:lstStyle/>
          <a:p>
            <a:pPr>
              <a:buFont typeface="Wingdings" panose="05000000000000000000" pitchFamily="2" charset="2"/>
              <a:buNone/>
            </a:pPr>
            <a:r>
              <a:rPr lang="en-US" sz="2400" b="1" dirty="0">
                <a:solidFill>
                  <a:srgbClr val="000000"/>
                </a:solidFill>
                <a:latin typeface="Century Gothic" pitchFamily="34" charset="0"/>
              </a:rPr>
              <a:t>Comparison of CYP3A4 metabolism</a:t>
            </a:r>
            <a:endParaRPr lang="en-US" sz="2400" dirty="0">
              <a:solidFill>
                <a:srgbClr val="000000"/>
              </a:solidFill>
              <a:latin typeface="Century Gothic" pitchFamily="34" charset="0"/>
            </a:endParaRPr>
          </a:p>
        </p:txBody>
      </p:sp>
      <p:sp>
        <p:nvSpPr>
          <p:cNvPr id="2153" name="Rectangle 4"/>
          <p:cNvSpPr>
            <a:spLocks noChangeArrowheads="1"/>
          </p:cNvSpPr>
          <p:nvPr/>
        </p:nvSpPr>
        <p:spPr bwMode="auto">
          <a:xfrm>
            <a:off x="1422400" y="5369026"/>
            <a:ext cx="10363200" cy="769421"/>
          </a:xfrm>
          <a:prstGeom prst="rect">
            <a:avLst/>
          </a:prstGeom>
          <a:solidFill>
            <a:schemeClr val="accent1">
              <a:lumMod val="20000"/>
              <a:lumOff val="80000"/>
            </a:schemeClr>
          </a:solidFill>
          <a:ln w="9525">
            <a:noFill/>
            <a:miter lim="800000"/>
          </a:ln>
        </p:spPr>
        <p:txBody>
          <a:bodyPr wrap="square" lIns="91418" tIns="45710" rIns="91418" bIns="45710" anchor="ctr">
            <a:spAutoFit/>
          </a:bodyPr>
          <a:lstStyle/>
          <a:p>
            <a:pPr marL="338455" indent="-338455" algn="just" eaLnBrk="0" hangingPunct="0">
              <a:buFont typeface="Arial" panose="020B0604020202020204" pitchFamily="34" charset="0"/>
              <a:buChar char="•"/>
            </a:pPr>
            <a:r>
              <a:rPr lang="en-US" sz="2200" b="1" dirty="0" err="1">
                <a:solidFill>
                  <a:srgbClr val="0606BA"/>
                </a:solidFill>
                <a:latin typeface="Century Gothic" pitchFamily="34" charset="0"/>
                <a:cs typeface="Times New Roman" panose="02020603050405020304" pitchFamily="18" charset="0"/>
              </a:rPr>
              <a:t>Nisarga’s</a:t>
            </a:r>
            <a:r>
              <a:rPr lang="en-US" sz="2200" b="1" dirty="0">
                <a:solidFill>
                  <a:srgbClr val="0606BA"/>
                </a:solidFill>
                <a:latin typeface="Century Gothic" pitchFamily="34" charset="0"/>
                <a:cs typeface="Times New Roman" panose="02020603050405020304" pitchFamily="18" charset="0"/>
              </a:rPr>
              <a:t> holistic extract did not cause CYP3A4 inhibition even at a high concentration of 20μg/ml.  </a:t>
            </a:r>
            <a:r>
              <a:rPr lang="en-US" sz="2200" b="1" dirty="0">
                <a:solidFill>
                  <a:srgbClr val="C00000"/>
                </a:solidFill>
                <a:latin typeface="Century Gothic" pitchFamily="34" charset="0"/>
                <a:cs typeface="Times New Roman" panose="02020603050405020304" pitchFamily="18" charset="0"/>
              </a:rPr>
              <a:t> </a:t>
            </a:r>
            <a:endParaRPr lang="en-US" sz="2200" b="1" dirty="0">
              <a:solidFill>
                <a:srgbClr val="C00000"/>
              </a:solidFill>
              <a:latin typeface="Century Gothic" pitchFamily="34" charset="0"/>
              <a:cs typeface="Times New Roman" panose="02020603050405020304" pitchFamily="18" charset="0"/>
            </a:endParaRPr>
          </a:p>
        </p:txBody>
      </p:sp>
      <p:sp>
        <p:nvSpPr>
          <p:cNvPr id="12" name="Slide Number Placeholder 11"/>
          <p:cNvSpPr>
            <a:spLocks noGrp="1"/>
          </p:cNvSpPr>
          <p:nvPr>
            <p:ph type="sldNum" sz="quarter" idx="12"/>
          </p:nvPr>
        </p:nvSpPr>
        <p:spPr/>
        <p:txBody>
          <a:bodyPr/>
          <a:lstStyle/>
          <a:p>
            <a:fld id="{68F0AF7D-F68C-4D22-A745-0F26DB58E409}" type="slidenum">
              <a:rPr lang="en-IN" smtClean="0"/>
            </a:fld>
            <a:endParaRPr lang="en-IN"/>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36" descr="grad"/>
          <p:cNvPicPr>
            <a:picLocks noChangeAspect="1" noChangeArrowheads="1"/>
          </p:cNvPicPr>
          <p:nvPr/>
        </p:nvPicPr>
        <p:blipFill>
          <a:blip r:embed="rId1" cstate="print"/>
          <a:srcRect/>
          <a:stretch>
            <a:fillRect/>
          </a:stretch>
        </p:blipFill>
        <p:spPr bwMode="auto">
          <a:xfrm>
            <a:off x="20986" y="0"/>
            <a:ext cx="12150028" cy="609600"/>
          </a:xfrm>
          <a:prstGeom prst="rect">
            <a:avLst/>
          </a:prstGeom>
          <a:noFill/>
          <a:ln w="9525">
            <a:noFill/>
            <a:miter lim="800000"/>
            <a:headEnd/>
            <a:tailEnd/>
          </a:ln>
        </p:spPr>
      </p:pic>
      <p:sp>
        <p:nvSpPr>
          <p:cNvPr id="2" name="Title 1"/>
          <p:cNvSpPr>
            <a:spLocks noGrp="1"/>
          </p:cNvSpPr>
          <p:nvPr>
            <p:ph type="title"/>
          </p:nvPr>
        </p:nvSpPr>
        <p:spPr>
          <a:xfrm>
            <a:off x="845388" y="106332"/>
            <a:ext cx="10542917" cy="514769"/>
          </a:xfrm>
        </p:spPr>
        <p:txBody>
          <a:bodyPr>
            <a:normAutofit fontScale="90000"/>
          </a:bodyPr>
          <a:lstStyle/>
          <a:p>
            <a:r>
              <a:rPr lang="en-IN" sz="3200" b="1" dirty="0"/>
              <a:t>Where can holistic extract be used?</a:t>
            </a:r>
            <a:endParaRPr lang="en-IN" sz="3200" b="1" dirty="0"/>
          </a:p>
        </p:txBody>
      </p:sp>
      <p:sp>
        <p:nvSpPr>
          <p:cNvPr id="3" name="Content Placeholder 2"/>
          <p:cNvSpPr>
            <a:spLocks noGrp="1"/>
          </p:cNvSpPr>
          <p:nvPr>
            <p:ph idx="1"/>
          </p:nvPr>
        </p:nvSpPr>
        <p:spPr>
          <a:xfrm>
            <a:off x="864080" y="902599"/>
            <a:ext cx="10515600" cy="4351338"/>
          </a:xfrm>
        </p:spPr>
        <p:txBody>
          <a:bodyPr/>
          <a:lstStyle/>
          <a:p>
            <a:pPr>
              <a:buNone/>
            </a:pPr>
            <a:r>
              <a:rPr lang="en-IN" dirty="0"/>
              <a:t>Capsules, Tablets, food products, flavouring agents for herbal teas</a:t>
            </a:r>
            <a:endParaRPr lang="en-IN" dirty="0"/>
          </a:p>
        </p:txBody>
      </p:sp>
      <p:sp>
        <p:nvSpPr>
          <p:cNvPr id="4" name="Slide Number Placeholder 3"/>
          <p:cNvSpPr>
            <a:spLocks noGrp="1"/>
          </p:cNvSpPr>
          <p:nvPr>
            <p:ph type="sldNum" sz="quarter" idx="12"/>
          </p:nvPr>
        </p:nvSpPr>
        <p:spPr/>
        <p:txBody>
          <a:bodyPr/>
          <a:lstStyle/>
          <a:p>
            <a:fld id="{68F0AF7D-F68C-4D22-A745-0F26DB58E409}" type="slidenum">
              <a:rPr lang="en-IN" smtClean="0"/>
            </a:fld>
            <a:endParaRPr lang="en-IN"/>
          </a:p>
        </p:txBody>
      </p:sp>
      <p:pic>
        <p:nvPicPr>
          <p:cNvPr id="6" name="Picture 1037" descr="curve"/>
          <p:cNvPicPr>
            <a:picLocks noChangeAspect="1" noChangeArrowheads="1"/>
          </p:cNvPicPr>
          <p:nvPr/>
        </p:nvPicPr>
        <p:blipFill>
          <a:blip r:embed="rId2" cstate="print"/>
          <a:srcRect/>
          <a:stretch>
            <a:fillRect/>
          </a:stretch>
        </p:blipFill>
        <p:spPr bwMode="auto">
          <a:xfrm>
            <a:off x="0" y="0"/>
            <a:ext cx="892175" cy="6858000"/>
          </a:xfrm>
          <a:prstGeom prst="rect">
            <a:avLst/>
          </a:prstGeom>
          <a:noFill/>
          <a:ln w="9525">
            <a:noFill/>
            <a:miter lim="800000"/>
            <a:headEnd/>
            <a:tailEnd/>
          </a:ln>
        </p:spPr>
      </p:pic>
      <p:graphicFrame>
        <p:nvGraphicFramePr>
          <p:cNvPr id="7" name="Object 9"/>
          <p:cNvGraphicFramePr>
            <a:graphicFrameLocks noGrp="1" noChangeAspect="1"/>
          </p:cNvGraphicFramePr>
          <p:nvPr/>
        </p:nvGraphicFramePr>
        <p:xfrm>
          <a:off x="41972" y="77372"/>
          <a:ext cx="747712" cy="381000"/>
        </p:xfrm>
        <a:graphic>
          <a:graphicData uri="http://schemas.openxmlformats.org/presentationml/2006/ole">
            <mc:AlternateContent xmlns:mc="http://schemas.openxmlformats.org/markup-compatibility/2006">
              <mc:Choice xmlns:v="urn:schemas-microsoft-com:vml" Requires="v">
                <p:oleObj spid="_x0000_s70699" name="CorelDRAW" r:id="rId3" imgW="1334770" imgH="683260" progId="">
                  <p:embed/>
                </p:oleObj>
              </mc:Choice>
              <mc:Fallback>
                <p:oleObj name="CorelDRAW" r:id="rId3" imgW="1334770" imgH="683260" progId="">
                  <p:embed/>
                  <p:pic>
                    <p:nvPicPr>
                      <p:cNvPr id="0" name="Picture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72" y="77372"/>
                        <a:ext cx="747712"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0661" name="Picture 5" descr="C:\Users\Dev\Desktop\ahm408_1.jpg"/>
          <p:cNvPicPr>
            <a:picLocks noChangeAspect="1" noChangeArrowheads="1"/>
          </p:cNvPicPr>
          <p:nvPr/>
        </p:nvPicPr>
        <p:blipFill>
          <a:blip r:embed="rId5"/>
          <a:srcRect/>
          <a:stretch>
            <a:fillRect/>
          </a:stretch>
        </p:blipFill>
        <p:spPr bwMode="auto">
          <a:xfrm>
            <a:off x="7058206" y="1497525"/>
            <a:ext cx="4784359" cy="4784359"/>
          </a:xfrm>
          <a:prstGeom prst="rect">
            <a:avLst/>
          </a:prstGeom>
          <a:noFill/>
        </p:spPr>
      </p:pic>
      <p:pic>
        <p:nvPicPr>
          <p:cNvPr id="70662" name="Picture 6" descr="C:\Users\Dev\Desktop\0000288_livosone_415.png"/>
          <p:cNvPicPr>
            <a:picLocks noChangeAspect="1" noChangeArrowheads="1"/>
          </p:cNvPicPr>
          <p:nvPr/>
        </p:nvPicPr>
        <p:blipFill>
          <a:blip r:embed="rId6"/>
          <a:srcRect/>
          <a:stretch>
            <a:fillRect/>
          </a:stretch>
        </p:blipFill>
        <p:spPr bwMode="auto">
          <a:xfrm>
            <a:off x="4107766" y="1859970"/>
            <a:ext cx="3621576" cy="3647947"/>
          </a:xfrm>
          <a:prstGeom prst="rect">
            <a:avLst/>
          </a:prstGeom>
          <a:noFill/>
        </p:spPr>
      </p:pic>
      <p:pic>
        <p:nvPicPr>
          <p:cNvPr id="8" name="Picture 3" descr="C:\Users\Dev\Desktop\0000235_nisha_550.png"/>
          <p:cNvPicPr>
            <a:picLocks noChangeAspect="1" noChangeArrowheads="1"/>
          </p:cNvPicPr>
          <p:nvPr/>
        </p:nvPicPr>
        <p:blipFill>
          <a:blip r:embed="rId7"/>
          <a:srcRect/>
          <a:stretch>
            <a:fillRect/>
          </a:stretch>
        </p:blipFill>
        <p:spPr bwMode="auto">
          <a:xfrm>
            <a:off x="836762" y="1883201"/>
            <a:ext cx="3602685" cy="3629078"/>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
          <p:cNvGrpSpPr/>
          <p:nvPr/>
        </p:nvGrpSpPr>
        <p:grpSpPr bwMode="auto">
          <a:xfrm>
            <a:off x="6176512" y="845388"/>
            <a:ext cx="4047825" cy="4368291"/>
            <a:chOff x="0" y="0"/>
            <a:chExt cx="4595824" cy="4973540"/>
          </a:xfrm>
        </p:grpSpPr>
        <p:pic>
          <p:nvPicPr>
            <p:cNvPr id="5" name="Picture 2" descr="Screen Shot 2016-10-21 at 2.20.26 pm.png"/>
            <p:cNvPicPr>
              <a:picLocks noChangeAspect="1"/>
            </p:cNvPicPr>
            <p:nvPr/>
          </p:nvPicPr>
          <p:blipFill>
            <a:blip r:embed="rId1"/>
            <a:srcRect/>
            <a:stretch>
              <a:fillRect/>
            </a:stretch>
          </p:blipFill>
          <p:spPr bwMode="auto">
            <a:xfrm>
              <a:off x="127000" y="88900"/>
              <a:ext cx="4341824" cy="4643340"/>
            </a:xfrm>
            <a:prstGeom prst="rect">
              <a:avLst/>
            </a:prstGeom>
            <a:noFill/>
            <a:ln w="9525" cap="flat" cmpd="sng">
              <a:noFill/>
              <a:prstDash val="solid"/>
              <a:round/>
              <a:headEnd type="none" w="med" len="med"/>
              <a:tailEnd type="none" w="med" len="med"/>
            </a:ln>
            <a:effectLst/>
          </p:spPr>
        </p:pic>
        <p:pic>
          <p:nvPicPr>
            <p:cNvPr id="6" name="Picture 3"/>
            <p:cNvPicPr>
              <a:picLocks noChangeAspect="1"/>
            </p:cNvPicPr>
            <p:nvPr/>
          </p:nvPicPr>
          <p:blipFill>
            <a:blip r:embed="rId2"/>
            <a:srcRect/>
            <a:stretch>
              <a:fillRect/>
            </a:stretch>
          </p:blipFill>
          <p:spPr bwMode="auto">
            <a:xfrm>
              <a:off x="0" y="0"/>
              <a:ext cx="4595824" cy="4973540"/>
            </a:xfrm>
            <a:prstGeom prst="rect">
              <a:avLst/>
            </a:prstGeom>
            <a:noFill/>
            <a:ln w="9525" cap="flat" cmpd="sng">
              <a:noFill/>
              <a:prstDash val="solid"/>
              <a:round/>
              <a:headEnd type="none" w="med" len="med"/>
              <a:tailEnd type="none" w="med" len="med"/>
            </a:ln>
            <a:effectLst/>
          </p:spPr>
        </p:pic>
      </p:grpSp>
      <p:sp>
        <p:nvSpPr>
          <p:cNvPr id="7" name="Rectangle 4" descr="tile_paper_medgray.jpeg"/>
          <p:cNvSpPr/>
          <p:nvPr/>
        </p:nvSpPr>
        <p:spPr bwMode="auto">
          <a:xfrm>
            <a:off x="7353300" y="2671763"/>
            <a:ext cx="3276538" cy="1025922"/>
          </a:xfrm>
          <a:prstGeom prst="rect">
            <a:avLst/>
          </a:prstGeom>
          <a:blipFill dpi="0" rotWithShape="0">
            <a:blip r:embed="rId3"/>
            <a:srcRect/>
            <a:tile tx="0" ty="0" sx="100000" sy="100000" flip="none" algn="tl"/>
          </a:blipFill>
          <a:ln w="12700" cap="flat" cmpd="sng">
            <a:noFill/>
            <a:prstDash val="solid"/>
            <a:miter lim="400000"/>
            <a:headEnd type="none" w="med" len="med"/>
            <a:tailEnd type="none" w="med" len="med"/>
          </a:ln>
          <a:effectLst>
            <a:outerShdw dist="25400" dir="5400000" algn="ctr" rotWithShape="0">
              <a:srgbClr val="000000">
                <a:alpha val="50000"/>
              </a:srgbClr>
            </a:outerShdw>
          </a:effectLst>
        </p:spPr>
        <p:txBody>
          <a:bodyPr wrap="none" lIns="50800" tIns="50800" rIns="50800" bIns="50800" anchor="ctr">
            <a:spAutoFit/>
          </a:bodyPr>
          <a:lstStyle/>
          <a:p>
            <a:r>
              <a:rPr lang="en-US" sz="2000" b="1" dirty="0">
                <a:solidFill>
                  <a:srgbClr val="FFFFFF"/>
                </a:solidFill>
                <a:latin typeface="Helvetica" charset="0"/>
                <a:ea typeface="Helvetica" charset="0"/>
                <a:cs typeface="Helvetica" charset="0"/>
                <a:sym typeface="Helvetica" charset="0"/>
              </a:rPr>
              <a:t>Prevalence rate of autism </a:t>
            </a:r>
            <a:endParaRPr lang="en-US" sz="2000" b="1" dirty="0">
              <a:solidFill>
                <a:srgbClr val="FFFFFF"/>
              </a:solidFill>
              <a:latin typeface="Helvetica" charset="0"/>
              <a:ea typeface="Helvetica" charset="0"/>
              <a:cs typeface="Helvetica" charset="0"/>
              <a:sym typeface="Helvetica" charset="0"/>
            </a:endParaRPr>
          </a:p>
          <a:p>
            <a:r>
              <a:rPr lang="en-US" sz="2000" b="1" dirty="0">
                <a:solidFill>
                  <a:srgbClr val="FFFFFF"/>
                </a:solidFill>
                <a:latin typeface="Helvetica" charset="0"/>
                <a:ea typeface="Helvetica" charset="0"/>
                <a:cs typeface="Helvetica" charset="0"/>
                <a:sym typeface="Helvetica" charset="0"/>
              </a:rPr>
              <a:t>in India: 1 in 250 </a:t>
            </a:r>
            <a:endParaRPr lang="en-US" sz="2000" b="1" dirty="0">
              <a:solidFill>
                <a:srgbClr val="FFFFFF"/>
              </a:solidFill>
              <a:latin typeface="Helvetica" charset="0"/>
              <a:ea typeface="Helvetica" charset="0"/>
              <a:cs typeface="Helvetica" charset="0"/>
              <a:sym typeface="Helvetica" charset="0"/>
            </a:endParaRPr>
          </a:p>
          <a:p>
            <a:r>
              <a:rPr lang="en-US" sz="2000" dirty="0">
                <a:solidFill>
                  <a:srgbClr val="FFFFFF"/>
                </a:solidFill>
              </a:rPr>
              <a:t>Source: TNN, April 2, 2013</a:t>
            </a:r>
            <a:endParaRPr lang="en-US" sz="2000" dirty="0">
              <a:solidFill>
                <a:srgbClr val="FFFFFF"/>
              </a:solidFill>
            </a:endParaRPr>
          </a:p>
        </p:txBody>
      </p:sp>
      <p:grpSp>
        <p:nvGrpSpPr>
          <p:cNvPr id="8" name="Group 5"/>
          <p:cNvGrpSpPr/>
          <p:nvPr/>
        </p:nvGrpSpPr>
        <p:grpSpPr bwMode="auto">
          <a:xfrm>
            <a:off x="1526876" y="3899140"/>
            <a:ext cx="2648310" cy="2958860"/>
            <a:chOff x="0" y="0"/>
            <a:chExt cx="4595824" cy="5629564"/>
          </a:xfrm>
        </p:grpSpPr>
        <p:pic>
          <p:nvPicPr>
            <p:cNvPr id="9" name="Picture 6" descr="Screen Shot 2016-10-21 at 2.28.17 pm.png"/>
            <p:cNvPicPr>
              <a:picLocks noChangeAspect="1"/>
            </p:cNvPicPr>
            <p:nvPr/>
          </p:nvPicPr>
          <p:blipFill>
            <a:blip r:embed="rId4"/>
            <a:srcRect/>
            <a:stretch>
              <a:fillRect/>
            </a:stretch>
          </p:blipFill>
          <p:spPr bwMode="auto">
            <a:xfrm>
              <a:off x="127000" y="88900"/>
              <a:ext cx="4341824" cy="5299364"/>
            </a:xfrm>
            <a:prstGeom prst="rect">
              <a:avLst/>
            </a:prstGeom>
            <a:noFill/>
            <a:ln w="9525" cap="flat" cmpd="sng">
              <a:noFill/>
              <a:prstDash val="solid"/>
              <a:round/>
              <a:headEnd type="none" w="med" len="med"/>
              <a:tailEnd type="none" w="med" len="med"/>
            </a:ln>
            <a:effectLst/>
          </p:spPr>
        </p:pic>
        <p:pic>
          <p:nvPicPr>
            <p:cNvPr id="10" name="Picture 7"/>
            <p:cNvPicPr>
              <a:picLocks noChangeAspect="1"/>
            </p:cNvPicPr>
            <p:nvPr/>
          </p:nvPicPr>
          <p:blipFill>
            <a:blip r:embed="rId5"/>
            <a:srcRect/>
            <a:stretch>
              <a:fillRect/>
            </a:stretch>
          </p:blipFill>
          <p:spPr bwMode="auto">
            <a:xfrm>
              <a:off x="0" y="0"/>
              <a:ext cx="4595824" cy="5629564"/>
            </a:xfrm>
            <a:prstGeom prst="rect">
              <a:avLst/>
            </a:prstGeom>
            <a:noFill/>
            <a:ln w="9525" cap="flat" cmpd="sng">
              <a:noFill/>
              <a:prstDash val="solid"/>
              <a:round/>
              <a:headEnd type="none" w="med" len="med"/>
              <a:tailEnd type="none" w="med" len="med"/>
            </a:ln>
            <a:effectLst/>
          </p:spPr>
        </p:pic>
      </p:grpSp>
      <p:sp>
        <p:nvSpPr>
          <p:cNvPr id="11" name="Rectangle 8" descr="tile_paper_medgray.jpeg"/>
          <p:cNvSpPr/>
          <p:nvPr/>
        </p:nvSpPr>
        <p:spPr bwMode="auto">
          <a:xfrm>
            <a:off x="1322987" y="5418917"/>
            <a:ext cx="5373459" cy="1025922"/>
          </a:xfrm>
          <a:prstGeom prst="rect">
            <a:avLst/>
          </a:prstGeom>
          <a:blipFill dpi="0" rotWithShape="0">
            <a:blip r:embed="rId3"/>
            <a:srcRect/>
            <a:tile tx="0" ty="0" sx="100000" sy="100000" flip="none" algn="tl"/>
          </a:blipFill>
          <a:ln w="12700" cap="flat" cmpd="sng">
            <a:noFill/>
            <a:prstDash val="solid"/>
            <a:miter lim="400000"/>
            <a:headEnd type="none" w="med" len="med"/>
            <a:tailEnd type="none" w="med" len="med"/>
          </a:ln>
          <a:effectLst>
            <a:outerShdw dist="25400" dir="5400000" algn="ctr" rotWithShape="0">
              <a:srgbClr val="000000">
                <a:alpha val="50000"/>
              </a:srgbClr>
            </a:outerShdw>
          </a:effectLst>
        </p:spPr>
        <p:txBody>
          <a:bodyPr wrap="none" lIns="50800" tIns="50800" rIns="50800" bIns="50800" anchor="ctr">
            <a:spAutoFit/>
          </a:bodyPr>
          <a:lstStyle/>
          <a:p>
            <a:r>
              <a:rPr lang="en-US" sz="2000" b="1" dirty="0">
                <a:solidFill>
                  <a:srgbClr val="FFFFFF"/>
                </a:solidFill>
                <a:latin typeface="Helvetica" charset="0"/>
                <a:ea typeface="Helvetica" charset="0"/>
                <a:cs typeface="Helvetica" charset="0"/>
                <a:sym typeface="Helvetica" charset="0"/>
              </a:rPr>
              <a:t>11.32% of primary school children</a:t>
            </a:r>
            <a:endParaRPr lang="en-US" sz="2000" b="1" dirty="0">
              <a:solidFill>
                <a:srgbClr val="FFFFFF"/>
              </a:solidFill>
              <a:latin typeface="Helvetica" charset="0"/>
              <a:ea typeface="Helvetica" charset="0"/>
              <a:cs typeface="Helvetica" charset="0"/>
              <a:sym typeface="Helvetica" charset="0"/>
            </a:endParaRPr>
          </a:p>
          <a:p>
            <a:r>
              <a:rPr lang="en-US" sz="2000" b="1" dirty="0">
                <a:solidFill>
                  <a:srgbClr val="FFFFFF"/>
                </a:solidFill>
                <a:latin typeface="Helvetica" charset="0"/>
                <a:ea typeface="Helvetica" charset="0"/>
                <a:cs typeface="Helvetica" charset="0"/>
                <a:sym typeface="Helvetica" charset="0"/>
              </a:rPr>
              <a:t>in India have ADHD</a:t>
            </a:r>
            <a:endParaRPr lang="en-US" sz="2000" b="1" dirty="0">
              <a:solidFill>
                <a:srgbClr val="FFFFFF"/>
              </a:solidFill>
              <a:latin typeface="Helvetica" charset="0"/>
              <a:ea typeface="Helvetica" charset="0"/>
              <a:cs typeface="Helvetica" charset="0"/>
              <a:sym typeface="Helvetica" charset="0"/>
            </a:endParaRPr>
          </a:p>
          <a:p>
            <a:r>
              <a:rPr lang="en-US" sz="2000" dirty="0">
                <a:solidFill>
                  <a:srgbClr val="FFFFFF"/>
                </a:solidFill>
              </a:rPr>
              <a:t>Source: Indian Journal of Psychiatry, Oct-Dec, 2013</a:t>
            </a:r>
            <a:endParaRPr lang="en-US" sz="2000" dirty="0">
              <a:solidFill>
                <a:srgbClr val="FFFFFF"/>
              </a:solidFill>
            </a:endParaRPr>
          </a:p>
        </p:txBody>
      </p:sp>
      <p:pic>
        <p:nvPicPr>
          <p:cNvPr id="12" name="Picture 9" descr="Screen Shot 2016-10-21 at 2.41.47 pm.png"/>
          <p:cNvPicPr>
            <a:picLocks noChangeAspect="1"/>
          </p:cNvPicPr>
          <p:nvPr/>
        </p:nvPicPr>
        <p:blipFill>
          <a:blip r:embed="rId6"/>
          <a:srcRect/>
          <a:stretch>
            <a:fillRect/>
          </a:stretch>
        </p:blipFill>
        <p:spPr bwMode="auto">
          <a:xfrm>
            <a:off x="1544128" y="773517"/>
            <a:ext cx="3995577" cy="2866830"/>
          </a:xfrm>
          <a:prstGeom prst="rect">
            <a:avLst/>
          </a:prstGeom>
          <a:noFill/>
          <a:ln w="25400" cap="flat" cmpd="sng">
            <a:noFill/>
            <a:prstDash val="solid"/>
            <a:miter lim="400000"/>
            <a:headEnd type="none" w="med" len="med"/>
            <a:tailEnd type="none" w="med" len="med"/>
          </a:ln>
          <a:effectLst>
            <a:outerShdw dist="127000" dir="5400000" algn="ctr" rotWithShape="0">
              <a:srgbClr val="000000">
                <a:alpha val="70000"/>
              </a:srgbClr>
            </a:outerShdw>
          </a:effectLst>
        </p:spPr>
      </p:pic>
      <p:sp>
        <p:nvSpPr>
          <p:cNvPr id="13" name="Rectangle 10" descr="tile_paper_medgray.jpeg"/>
          <p:cNvSpPr/>
          <p:nvPr/>
        </p:nvSpPr>
        <p:spPr bwMode="auto">
          <a:xfrm>
            <a:off x="1069675" y="1664899"/>
            <a:ext cx="4779034" cy="1025922"/>
          </a:xfrm>
          <a:prstGeom prst="rect">
            <a:avLst/>
          </a:prstGeom>
          <a:blipFill dpi="0" rotWithShape="0">
            <a:blip r:embed="rId3"/>
            <a:srcRect/>
            <a:tile tx="0" ty="0" sx="100000" sy="100000" flip="none" algn="tl"/>
          </a:blipFill>
          <a:ln w="12700" cap="flat" cmpd="sng">
            <a:noFill/>
            <a:prstDash val="solid"/>
            <a:miter lim="400000"/>
            <a:headEnd type="none" w="med" len="med"/>
            <a:tailEnd type="none" w="med" len="med"/>
          </a:ln>
          <a:effectLst>
            <a:outerShdw dist="25400" dir="5400000" algn="ctr" rotWithShape="0">
              <a:srgbClr val="000000">
                <a:alpha val="50000"/>
              </a:srgbClr>
            </a:outerShdw>
          </a:effectLst>
        </p:spPr>
        <p:txBody>
          <a:bodyPr wrap="square" lIns="50800" tIns="50800" rIns="50800" bIns="50800" anchor="ctr">
            <a:spAutoFit/>
          </a:bodyPr>
          <a:lstStyle/>
          <a:p>
            <a:r>
              <a:rPr lang="en-US" sz="2000" b="1" dirty="0">
                <a:solidFill>
                  <a:srgbClr val="FFFFFF"/>
                </a:solidFill>
                <a:ea typeface="Helvetica" charset="0"/>
                <a:cs typeface="Helvetica" charset="0"/>
                <a:sym typeface="Helvetica" charset="0"/>
              </a:rPr>
              <a:t>“More than 10 million children in India</a:t>
            </a:r>
            <a:endParaRPr lang="en-US" sz="2000" b="1" dirty="0">
              <a:solidFill>
                <a:srgbClr val="FFFFFF"/>
              </a:solidFill>
              <a:ea typeface="Helvetica" charset="0"/>
              <a:cs typeface="Helvetica" charset="0"/>
              <a:sym typeface="Helvetica" charset="0"/>
            </a:endParaRPr>
          </a:p>
          <a:p>
            <a:r>
              <a:rPr lang="en-US" sz="2000" b="1" dirty="0">
                <a:solidFill>
                  <a:srgbClr val="FFFFFF"/>
                </a:solidFill>
                <a:ea typeface="Helvetica" charset="0"/>
                <a:cs typeface="Helvetica" charset="0"/>
                <a:sym typeface="Helvetica" charset="0"/>
              </a:rPr>
              <a:t>suffer from autism”</a:t>
            </a:r>
            <a:endParaRPr lang="en-US" sz="2000" b="1" dirty="0">
              <a:solidFill>
                <a:srgbClr val="FFFFFF"/>
              </a:solidFill>
              <a:ea typeface="Helvetica" charset="0"/>
              <a:cs typeface="Helvetica" charset="0"/>
              <a:sym typeface="Helvetica" charset="0"/>
            </a:endParaRPr>
          </a:p>
          <a:p>
            <a:r>
              <a:rPr lang="en-US" sz="2000" dirty="0">
                <a:solidFill>
                  <a:srgbClr val="FFFFFF"/>
                </a:solidFill>
              </a:rPr>
              <a:t>Source: India Today, November 8, 2013</a:t>
            </a:r>
            <a:endParaRPr lang="en-US" sz="2000" dirty="0">
              <a:solidFill>
                <a:srgbClr val="FFFFFF"/>
              </a:solidFill>
            </a:endParaRPr>
          </a:p>
        </p:txBody>
      </p:sp>
      <p:pic>
        <p:nvPicPr>
          <p:cNvPr id="14" name="Picture 1036" descr="grad"/>
          <p:cNvPicPr>
            <a:picLocks noChangeAspect="1" noChangeArrowheads="1"/>
          </p:cNvPicPr>
          <p:nvPr/>
        </p:nvPicPr>
        <p:blipFill>
          <a:blip r:embed="rId7" cstate="print"/>
          <a:srcRect/>
          <a:stretch>
            <a:fillRect/>
          </a:stretch>
        </p:blipFill>
        <p:spPr bwMode="auto">
          <a:xfrm>
            <a:off x="20986" y="0"/>
            <a:ext cx="12150028" cy="609600"/>
          </a:xfrm>
          <a:prstGeom prst="rect">
            <a:avLst/>
          </a:prstGeom>
          <a:noFill/>
          <a:ln w="9525">
            <a:noFill/>
            <a:miter lim="800000"/>
            <a:headEnd/>
            <a:tailEnd/>
          </a:ln>
        </p:spPr>
      </p:pic>
      <p:pic>
        <p:nvPicPr>
          <p:cNvPr id="15" name="Picture 1037" descr="curve"/>
          <p:cNvPicPr>
            <a:picLocks noChangeAspect="1" noChangeArrowheads="1"/>
          </p:cNvPicPr>
          <p:nvPr/>
        </p:nvPicPr>
        <p:blipFill>
          <a:blip r:embed="rId8" cstate="print"/>
          <a:srcRect/>
          <a:stretch>
            <a:fillRect/>
          </a:stretch>
        </p:blipFill>
        <p:spPr bwMode="auto">
          <a:xfrm>
            <a:off x="0" y="0"/>
            <a:ext cx="892175" cy="6858000"/>
          </a:xfrm>
          <a:prstGeom prst="rect">
            <a:avLst/>
          </a:prstGeom>
          <a:noFill/>
          <a:ln w="9525">
            <a:noFill/>
            <a:miter lim="800000"/>
            <a:headEnd/>
            <a:tailEnd/>
          </a:ln>
        </p:spPr>
      </p:pic>
      <p:graphicFrame>
        <p:nvGraphicFramePr>
          <p:cNvPr id="16" name="Object 9"/>
          <p:cNvGraphicFramePr>
            <a:graphicFrameLocks noGrp="1" noChangeAspect="1"/>
          </p:cNvGraphicFramePr>
          <p:nvPr/>
        </p:nvGraphicFramePr>
        <p:xfrm>
          <a:off x="41972" y="77372"/>
          <a:ext cx="747712" cy="381000"/>
        </p:xfrm>
        <a:graphic>
          <a:graphicData uri="http://schemas.openxmlformats.org/presentationml/2006/ole">
            <mc:AlternateContent xmlns:mc="http://schemas.openxmlformats.org/markup-compatibility/2006">
              <mc:Choice xmlns:v="urn:schemas-microsoft-com:vml" Requires="v">
                <p:oleObj spid="_x0000_s42027" name="CorelDRAW" r:id="rId9" imgW="1334770" imgH="683260" progId="">
                  <p:embed/>
                </p:oleObj>
              </mc:Choice>
              <mc:Fallback>
                <p:oleObj name="CorelDRAW" r:id="rId9" imgW="1334770" imgH="683260" progId="">
                  <p:embed/>
                  <p:pic>
                    <p:nvPicPr>
                      <p:cNvPr id="0" name="Picture 2"/>
                      <p:cNvPicPr>
                        <a:picLocks noGrp="1"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972" y="77372"/>
                        <a:ext cx="747712"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 name="TextBox 16"/>
          <p:cNvSpPr txBox="1"/>
          <p:nvPr/>
        </p:nvSpPr>
        <p:spPr>
          <a:xfrm>
            <a:off x="1354348" y="112143"/>
            <a:ext cx="8419381" cy="461665"/>
          </a:xfrm>
          <a:prstGeom prst="rect">
            <a:avLst/>
          </a:prstGeom>
          <a:noFill/>
        </p:spPr>
        <p:txBody>
          <a:bodyPr wrap="square" rtlCol="0">
            <a:spAutoFit/>
          </a:bodyPr>
          <a:lstStyle/>
          <a:p>
            <a:r>
              <a:rPr lang="en-IN" sz="2400" b="1" dirty="0"/>
              <a:t>Need for Neurological products in India for children	</a:t>
            </a:r>
            <a:endParaRPr lang="en-IN" sz="2400" b="1" dirty="0"/>
          </a:p>
        </p:txBody>
      </p:sp>
      <p:sp>
        <p:nvSpPr>
          <p:cNvPr id="18" name="Slide Number Placeholder 17"/>
          <p:cNvSpPr>
            <a:spLocks noGrp="1"/>
          </p:cNvSpPr>
          <p:nvPr>
            <p:ph type="sldNum" sz="quarter" idx="12"/>
          </p:nvPr>
        </p:nvSpPr>
        <p:spPr/>
        <p:txBody>
          <a:bodyPr/>
          <a:lstStyle/>
          <a:p>
            <a:fld id="{68F0AF7D-F68C-4D22-A745-0F26DB58E409}" type="slidenum">
              <a:rPr lang="en-IN" smtClean="0"/>
            </a:fld>
            <a:endParaRPr lang="en-IN"/>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36" descr="grad"/>
          <p:cNvPicPr>
            <a:picLocks noChangeAspect="1" noChangeArrowheads="1"/>
          </p:cNvPicPr>
          <p:nvPr/>
        </p:nvPicPr>
        <p:blipFill>
          <a:blip r:embed="rId1" cstate="print"/>
          <a:srcRect/>
          <a:stretch>
            <a:fillRect/>
          </a:stretch>
        </p:blipFill>
        <p:spPr bwMode="auto">
          <a:xfrm>
            <a:off x="20986" y="0"/>
            <a:ext cx="12150028" cy="609600"/>
          </a:xfrm>
          <a:prstGeom prst="rect">
            <a:avLst/>
          </a:prstGeom>
          <a:noFill/>
          <a:ln w="9525">
            <a:noFill/>
            <a:miter lim="800000"/>
            <a:headEnd/>
            <a:tailEnd/>
          </a:ln>
        </p:spPr>
      </p:pic>
      <p:sp>
        <p:nvSpPr>
          <p:cNvPr id="2" name="Title 1"/>
          <p:cNvSpPr>
            <a:spLocks noGrp="1"/>
          </p:cNvSpPr>
          <p:nvPr>
            <p:ph type="title"/>
          </p:nvPr>
        </p:nvSpPr>
        <p:spPr>
          <a:xfrm>
            <a:off x="905774" y="0"/>
            <a:ext cx="10448026" cy="480264"/>
          </a:xfrm>
        </p:spPr>
        <p:txBody>
          <a:bodyPr>
            <a:normAutofit fontScale="90000"/>
          </a:bodyPr>
          <a:lstStyle/>
          <a:p>
            <a:r>
              <a:rPr lang="en-IN" sz="3200" b="1" dirty="0"/>
              <a:t>Our product for neurological ailments in children</a:t>
            </a:r>
            <a:endParaRPr lang="en-IN" sz="3200" b="1" dirty="0"/>
          </a:p>
        </p:txBody>
      </p:sp>
      <p:sp>
        <p:nvSpPr>
          <p:cNvPr id="4" name="Slide Number Placeholder 3"/>
          <p:cNvSpPr>
            <a:spLocks noGrp="1"/>
          </p:cNvSpPr>
          <p:nvPr>
            <p:ph type="sldNum" sz="quarter" idx="12"/>
          </p:nvPr>
        </p:nvSpPr>
        <p:spPr/>
        <p:txBody>
          <a:bodyPr/>
          <a:lstStyle/>
          <a:p>
            <a:fld id="{68F0AF7D-F68C-4D22-A745-0F26DB58E409}" type="slidenum">
              <a:rPr lang="en-IN" smtClean="0"/>
            </a:fld>
            <a:endParaRPr lang="en-IN"/>
          </a:p>
        </p:txBody>
      </p:sp>
      <p:pic>
        <p:nvPicPr>
          <p:cNvPr id="6" name="Picture 1037" descr="curve"/>
          <p:cNvPicPr>
            <a:picLocks noChangeAspect="1" noChangeArrowheads="1"/>
          </p:cNvPicPr>
          <p:nvPr/>
        </p:nvPicPr>
        <p:blipFill>
          <a:blip r:embed="rId2" cstate="print"/>
          <a:srcRect/>
          <a:stretch>
            <a:fillRect/>
          </a:stretch>
        </p:blipFill>
        <p:spPr bwMode="auto">
          <a:xfrm>
            <a:off x="0" y="0"/>
            <a:ext cx="892175" cy="6858000"/>
          </a:xfrm>
          <a:prstGeom prst="rect">
            <a:avLst/>
          </a:prstGeom>
          <a:noFill/>
          <a:ln w="9525">
            <a:noFill/>
            <a:miter lim="800000"/>
            <a:headEnd/>
            <a:tailEnd/>
          </a:ln>
        </p:spPr>
      </p:pic>
      <p:graphicFrame>
        <p:nvGraphicFramePr>
          <p:cNvPr id="7" name="Object 9"/>
          <p:cNvGraphicFramePr>
            <a:graphicFrameLocks noGrp="1" noChangeAspect="1"/>
          </p:cNvGraphicFramePr>
          <p:nvPr/>
        </p:nvGraphicFramePr>
        <p:xfrm>
          <a:off x="41972" y="77372"/>
          <a:ext cx="747712" cy="381000"/>
        </p:xfrm>
        <a:graphic>
          <a:graphicData uri="http://schemas.openxmlformats.org/presentationml/2006/ole">
            <mc:AlternateContent xmlns:mc="http://schemas.openxmlformats.org/markup-compatibility/2006">
              <mc:Choice xmlns:v="urn:schemas-microsoft-com:vml" Requires="v">
                <p:oleObj spid="_x0000_s109611" name="CorelDRAW" r:id="rId3" imgW="1334770" imgH="683260" progId="">
                  <p:embed/>
                </p:oleObj>
              </mc:Choice>
              <mc:Fallback>
                <p:oleObj name="CorelDRAW" r:id="rId3" imgW="1334770" imgH="683260" progId="">
                  <p:embed/>
                  <p:pic>
                    <p:nvPicPr>
                      <p:cNvPr id="0" name="Picture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72" y="77372"/>
                        <a:ext cx="747712"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 name="Picture 5" descr="C:\Users\Dev\Desktop\0000240_nurosmart-capsules_415.png"/>
          <p:cNvPicPr>
            <a:picLocks noChangeAspect="1" noChangeArrowheads="1"/>
          </p:cNvPicPr>
          <p:nvPr/>
        </p:nvPicPr>
        <p:blipFill>
          <a:blip r:embed="rId5"/>
          <a:srcRect/>
          <a:stretch>
            <a:fillRect/>
          </a:stretch>
        </p:blipFill>
        <p:spPr bwMode="auto">
          <a:xfrm>
            <a:off x="1968799" y="1749185"/>
            <a:ext cx="3924300" cy="3952875"/>
          </a:xfrm>
          <a:prstGeom prst="rect">
            <a:avLst/>
          </a:prstGeom>
          <a:noFill/>
        </p:spPr>
      </p:pic>
      <p:pic>
        <p:nvPicPr>
          <p:cNvPr id="9" name="Picture 3" descr="C:\Users\Dev\Desktop\0000241_nurosmart-syrup_415.png"/>
          <p:cNvPicPr>
            <a:picLocks noChangeAspect="1" noChangeArrowheads="1"/>
          </p:cNvPicPr>
          <p:nvPr/>
        </p:nvPicPr>
        <p:blipFill>
          <a:blip r:embed="rId6"/>
          <a:srcRect/>
          <a:stretch>
            <a:fillRect/>
          </a:stretch>
        </p:blipFill>
        <p:spPr bwMode="auto">
          <a:xfrm>
            <a:off x="6487718" y="1346438"/>
            <a:ext cx="4557900" cy="4591087"/>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8F0AF7D-F68C-4D22-A745-0F26DB58E409}" type="slidenum">
              <a:rPr lang="en-IN" smtClean="0"/>
            </a:fld>
            <a:endParaRPr lang="en-IN" dirty="0"/>
          </a:p>
        </p:txBody>
      </p:sp>
      <p:pic>
        <p:nvPicPr>
          <p:cNvPr id="5" name="Picture 2" descr="grad"/>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cur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2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bject 2"/>
          <p:cNvGraphicFramePr>
            <a:graphicFrameLocks noGrp="1" noChangeAspect="1"/>
          </p:cNvGraphicFramePr>
          <p:nvPr/>
        </p:nvGraphicFramePr>
        <p:xfrm>
          <a:off x="0" y="140899"/>
          <a:ext cx="747713" cy="381000"/>
        </p:xfrm>
        <a:graphic>
          <a:graphicData uri="http://schemas.openxmlformats.org/presentationml/2006/ole">
            <mc:AlternateContent xmlns:mc="http://schemas.openxmlformats.org/markup-compatibility/2006">
              <mc:Choice xmlns:v="urn:schemas-microsoft-com:vml" Requires="v">
                <p:oleObj spid="_x0000_s121899" name="CorelDRAW" r:id="rId3" imgW="1334770" imgH="683260" progId="">
                  <p:embed/>
                </p:oleObj>
              </mc:Choice>
              <mc:Fallback>
                <p:oleObj name="CorelDRAW" r:id="rId3" imgW="1334770" imgH="683260" progId="">
                  <p:embed/>
                  <p:pic>
                    <p:nvPicPr>
                      <p:cNvPr id="0" name="Picture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0899"/>
                        <a:ext cx="74771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21859" name="Picture 3"/>
          <p:cNvPicPr>
            <a:picLocks noChangeAspect="1" noChangeArrowheads="1"/>
          </p:cNvPicPr>
          <p:nvPr/>
        </p:nvPicPr>
        <p:blipFill>
          <a:blip r:embed="rId5"/>
          <a:srcRect/>
          <a:stretch>
            <a:fillRect/>
          </a:stretch>
        </p:blipFill>
        <p:spPr bwMode="auto">
          <a:xfrm>
            <a:off x="1568300" y="845268"/>
            <a:ext cx="4599587" cy="5480410"/>
          </a:xfrm>
          <a:prstGeom prst="rect">
            <a:avLst/>
          </a:prstGeom>
          <a:noFill/>
          <a:ln w="9525">
            <a:noFill/>
            <a:miter lim="800000"/>
            <a:headEnd/>
            <a:tailEnd/>
          </a:ln>
          <a:effectLst/>
        </p:spPr>
      </p:pic>
      <p:pic>
        <p:nvPicPr>
          <p:cNvPr id="121860" name="Picture 4"/>
          <p:cNvPicPr>
            <a:picLocks noChangeAspect="1" noChangeArrowheads="1"/>
          </p:cNvPicPr>
          <p:nvPr/>
        </p:nvPicPr>
        <p:blipFill>
          <a:blip r:embed="rId6"/>
          <a:srcRect/>
          <a:stretch>
            <a:fillRect/>
          </a:stretch>
        </p:blipFill>
        <p:spPr bwMode="auto">
          <a:xfrm>
            <a:off x="6341853" y="1078302"/>
            <a:ext cx="4986067" cy="4986067"/>
          </a:xfrm>
          <a:prstGeom prst="rect">
            <a:avLst/>
          </a:prstGeom>
          <a:noFill/>
          <a:ln w="9525">
            <a:noFill/>
            <a:miter lim="800000"/>
            <a:headEnd/>
            <a:tailEnd/>
          </a:ln>
          <a:effectLst/>
        </p:spPr>
      </p:pic>
      <p:cxnSp>
        <p:nvCxnSpPr>
          <p:cNvPr id="3" name="Straight Arrow Connector 2"/>
          <p:cNvCxnSpPr/>
          <p:nvPr/>
        </p:nvCxnSpPr>
        <p:spPr>
          <a:xfrm rot="10800000" flipV="1">
            <a:off x="7934178" y="2908496"/>
            <a:ext cx="535745" cy="5205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180738" y="2616515"/>
            <a:ext cx="1308295" cy="369332"/>
          </a:xfrm>
          <a:prstGeom prst="rect">
            <a:avLst/>
          </a:prstGeom>
          <a:noFill/>
        </p:spPr>
        <p:txBody>
          <a:bodyPr wrap="square" rtlCol="0">
            <a:spAutoFit/>
          </a:bodyPr>
          <a:lstStyle/>
          <a:p>
            <a:r>
              <a:rPr lang="en-IN" dirty="0"/>
              <a:t>crossover</a:t>
            </a:r>
            <a:endParaRPr lang="en-IN"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2" descr="grad"/>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3" descr="cur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2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554" name="Object 2"/>
          <p:cNvGraphicFramePr>
            <a:graphicFrameLocks noGrp="1" noChangeAspect="1"/>
          </p:cNvGraphicFramePr>
          <p:nvPr/>
        </p:nvGraphicFramePr>
        <p:xfrm>
          <a:off x="0" y="140899"/>
          <a:ext cx="747713" cy="381000"/>
        </p:xfrm>
        <a:graphic>
          <a:graphicData uri="http://schemas.openxmlformats.org/presentationml/2006/ole">
            <mc:AlternateContent xmlns:mc="http://schemas.openxmlformats.org/markup-compatibility/2006">
              <mc:Choice xmlns:v="urn:schemas-microsoft-com:vml" Requires="v">
                <p:oleObj spid="_x0000_s26668" name="CorelDRAW" r:id="rId3" imgW="1334770" imgH="683260" progId="">
                  <p:embed/>
                </p:oleObj>
              </mc:Choice>
              <mc:Fallback>
                <p:oleObj name="CorelDRAW" r:id="rId3" imgW="1334770" imgH="683260" progId="">
                  <p:embed/>
                  <p:pic>
                    <p:nvPicPr>
                      <p:cNvPr id="0" name="Picture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0899"/>
                        <a:ext cx="74771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7"/>
          <p:cNvSpPr/>
          <p:nvPr/>
        </p:nvSpPr>
        <p:spPr>
          <a:xfrm>
            <a:off x="4654719" y="0"/>
            <a:ext cx="2755371" cy="1323439"/>
          </a:xfrm>
          <a:prstGeom prst="rect">
            <a:avLst/>
          </a:prstGeom>
        </p:spPr>
        <p:txBody>
          <a:bodyPr wrap="square">
            <a:spAutoFit/>
          </a:bodyPr>
          <a:lstStyle/>
          <a:p>
            <a:pPr algn="ctr">
              <a:spcAft>
                <a:spcPct val="0"/>
              </a:spcAft>
            </a:pPr>
            <a:r>
              <a:rPr lang="en-US" altLang="en-US" sz="3200" b="1" dirty="0" err="1">
                <a:latin typeface="Georgia" panose="02040502050405020303" pitchFamily="18" charset="0"/>
              </a:rPr>
              <a:t>Nurosmart</a:t>
            </a:r>
            <a:endParaRPr lang="en-US" altLang="en-US" sz="3200" dirty="0">
              <a:latin typeface="Georgia" panose="02040502050405020303" pitchFamily="18" charset="0"/>
            </a:endParaRPr>
          </a:p>
          <a:p>
            <a:pPr algn="ctr">
              <a:spcAft>
                <a:spcPct val="0"/>
              </a:spcAft>
            </a:pPr>
            <a:endParaRPr lang="en-US" altLang="en-US" sz="2400" b="1" dirty="0"/>
          </a:p>
          <a:p>
            <a:pPr algn="ctr">
              <a:spcAft>
                <a:spcPct val="0"/>
              </a:spcAft>
            </a:pPr>
            <a:endParaRPr lang="en-US" altLang="en-US" sz="2400" dirty="0"/>
          </a:p>
        </p:txBody>
      </p:sp>
      <p:pic>
        <p:nvPicPr>
          <p:cNvPr id="26629" name="Picture 5"/>
          <p:cNvPicPr>
            <a:picLocks noChangeAspect="1" noChangeArrowheads="1"/>
          </p:cNvPicPr>
          <p:nvPr/>
        </p:nvPicPr>
        <p:blipFill>
          <a:blip r:embed="rId5"/>
          <a:srcRect/>
          <a:stretch>
            <a:fillRect/>
          </a:stretch>
        </p:blipFill>
        <p:spPr bwMode="auto">
          <a:xfrm>
            <a:off x="1052423" y="1317595"/>
            <a:ext cx="5451805" cy="5126518"/>
          </a:xfrm>
          <a:prstGeom prst="rect">
            <a:avLst/>
          </a:prstGeom>
          <a:noFill/>
          <a:ln w="9525">
            <a:noFill/>
            <a:miter lim="800000"/>
            <a:headEnd/>
            <a:tailEnd/>
          </a:ln>
          <a:effectLst/>
        </p:spPr>
      </p:pic>
      <p:pic>
        <p:nvPicPr>
          <p:cNvPr id="26630" name="Picture 6"/>
          <p:cNvPicPr>
            <a:picLocks noChangeAspect="1" noChangeArrowheads="1"/>
          </p:cNvPicPr>
          <p:nvPr/>
        </p:nvPicPr>
        <p:blipFill>
          <a:blip r:embed="rId6"/>
          <a:srcRect/>
          <a:stretch>
            <a:fillRect/>
          </a:stretch>
        </p:blipFill>
        <p:spPr bwMode="auto">
          <a:xfrm>
            <a:off x="6676845" y="1295447"/>
            <a:ext cx="4804912" cy="5291989"/>
          </a:xfrm>
          <a:prstGeom prst="rect">
            <a:avLst/>
          </a:prstGeom>
          <a:noFill/>
          <a:ln w="9525">
            <a:noFill/>
            <a:miter lim="800000"/>
            <a:headEnd/>
            <a:tailEnd/>
          </a:ln>
          <a:effectLst/>
        </p:spPr>
      </p:pic>
      <p:sp>
        <p:nvSpPr>
          <p:cNvPr id="9" name="Slide Number Placeholder 8"/>
          <p:cNvSpPr>
            <a:spLocks noGrp="1"/>
          </p:cNvSpPr>
          <p:nvPr>
            <p:ph type="sldNum" sz="quarter" idx="12"/>
          </p:nvPr>
        </p:nvSpPr>
        <p:spPr/>
        <p:txBody>
          <a:bodyPr/>
          <a:lstStyle/>
          <a:p>
            <a:fld id="{68F0AF7D-F68C-4D22-A745-0F26DB58E409}" type="slidenum">
              <a:rPr lang="en-IN" smtClean="0"/>
            </a:fld>
            <a:endParaRPr lang="en-IN"/>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2" descr="grad"/>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6819" name="Text Box 3"/>
          <p:cNvSpPr txBox="1">
            <a:spLocks noChangeArrowheads="1"/>
          </p:cNvSpPr>
          <p:nvPr/>
        </p:nvSpPr>
        <p:spPr bwMode="auto">
          <a:xfrm>
            <a:off x="1794294" y="145182"/>
            <a:ext cx="883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rgbClr val="5B1400"/>
                </a:solidFill>
                <a:latin typeface="Georgia" panose="02040502050405020303" pitchFamily="18" charset="0"/>
              </a:defRPr>
            </a:lvl1pPr>
            <a:lvl2pPr marL="742950" indent="-285750" eaLnBrk="0" hangingPunct="0">
              <a:defRPr sz="2200">
                <a:solidFill>
                  <a:srgbClr val="5B1400"/>
                </a:solidFill>
                <a:latin typeface="Georgia" panose="02040502050405020303" pitchFamily="18" charset="0"/>
              </a:defRPr>
            </a:lvl2pPr>
            <a:lvl3pPr marL="1143000" indent="-228600" eaLnBrk="0" hangingPunct="0">
              <a:defRPr sz="2200">
                <a:solidFill>
                  <a:srgbClr val="5B1400"/>
                </a:solidFill>
                <a:latin typeface="Georgia" panose="02040502050405020303" pitchFamily="18" charset="0"/>
              </a:defRPr>
            </a:lvl3pPr>
            <a:lvl4pPr marL="1600200" indent="-228600" eaLnBrk="0" hangingPunct="0">
              <a:defRPr sz="2200">
                <a:solidFill>
                  <a:srgbClr val="5B1400"/>
                </a:solidFill>
                <a:latin typeface="Georgia" panose="02040502050405020303" pitchFamily="18" charset="0"/>
              </a:defRPr>
            </a:lvl4pPr>
            <a:lvl5pPr marL="2057400" indent="-228600" eaLnBrk="0" hangingPunct="0">
              <a:defRPr sz="2200">
                <a:solidFill>
                  <a:srgbClr val="5B1400"/>
                </a:solidFill>
                <a:latin typeface="Georgia" panose="02040502050405020303" pitchFamily="18" charset="0"/>
              </a:defRPr>
            </a:lvl5pPr>
            <a:lvl6pPr marL="25146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6pPr>
            <a:lvl7pPr marL="29718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7pPr>
            <a:lvl8pPr marL="34290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8pPr>
            <a:lvl9pPr marL="3886200" indent="-228600" algn="just" eaLnBrk="0" fontAlgn="base" hangingPunct="0">
              <a:lnSpc>
                <a:spcPct val="80000"/>
              </a:lnSpc>
              <a:spcBef>
                <a:spcPct val="50000"/>
              </a:spcBef>
              <a:spcAft>
                <a:spcPct val="50000"/>
              </a:spcAft>
              <a:buClr>
                <a:srgbClr val="A50021"/>
              </a:buClr>
              <a:buSzPct val="75000"/>
              <a:buFont typeface="Wingdings" panose="05000000000000000000" pitchFamily="2" charset="2"/>
              <a:buChar char="n"/>
              <a:defRPr sz="2200">
                <a:solidFill>
                  <a:srgbClr val="5B1400"/>
                </a:solidFill>
                <a:latin typeface="Georgia" panose="02040502050405020303" pitchFamily="18" charset="0"/>
              </a:defRPr>
            </a:lvl9pPr>
          </a:lstStyle>
          <a:p>
            <a:pPr algn="ctr" eaLnBrk="1" hangingPunct="1">
              <a:spcAft>
                <a:spcPct val="0"/>
              </a:spcAft>
            </a:pPr>
            <a:r>
              <a:rPr lang="en-US" altLang="en-US" sz="2400" b="1" dirty="0">
                <a:solidFill>
                  <a:schemeClr val="tx1"/>
                </a:solidFill>
                <a:latin typeface="+mn-lt"/>
              </a:rPr>
              <a:t>Safety profile	 	</a:t>
            </a:r>
            <a:endParaRPr lang="en-US" altLang="en-US" sz="2400" dirty="0">
              <a:solidFill>
                <a:schemeClr val="tx1"/>
              </a:solidFill>
              <a:latin typeface="+mn-lt"/>
            </a:endParaRPr>
          </a:p>
          <a:p>
            <a:pPr algn="ctr" eaLnBrk="1" hangingPunct="1">
              <a:lnSpc>
                <a:spcPct val="100000"/>
              </a:lnSpc>
              <a:spcAft>
                <a:spcPct val="0"/>
              </a:spcAft>
              <a:buClrTx/>
              <a:buSzTx/>
              <a:buFontTx/>
              <a:buNone/>
            </a:pPr>
            <a:endParaRPr lang="en-US" altLang="en-US" sz="2400" dirty="0">
              <a:solidFill>
                <a:srgbClr val="993300"/>
              </a:solidFill>
              <a:latin typeface="+mn-lt"/>
            </a:endParaRPr>
          </a:p>
        </p:txBody>
      </p:sp>
      <p:pic>
        <p:nvPicPr>
          <p:cNvPr id="25606" name="Picture 5" descr="cur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2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5602" name="Object 2"/>
          <p:cNvGraphicFramePr>
            <a:graphicFrameLocks noGrp="1" noChangeAspect="1"/>
          </p:cNvGraphicFramePr>
          <p:nvPr/>
        </p:nvGraphicFramePr>
        <p:xfrm>
          <a:off x="0" y="140898"/>
          <a:ext cx="747713" cy="381000"/>
        </p:xfrm>
        <a:graphic>
          <a:graphicData uri="http://schemas.openxmlformats.org/presentationml/2006/ole">
            <mc:AlternateContent xmlns:mc="http://schemas.openxmlformats.org/markup-compatibility/2006">
              <mc:Choice xmlns:v="urn:schemas-microsoft-com:vml" Requires="v">
                <p:oleObj spid="_x0000_s28716" name="CorelDRAW" r:id="rId3" imgW="1334770" imgH="683260" progId="">
                  <p:embed/>
                </p:oleObj>
              </mc:Choice>
              <mc:Fallback>
                <p:oleObj name="CorelDRAW" r:id="rId3" imgW="1334770" imgH="683260" progId="">
                  <p:embed/>
                  <p:pic>
                    <p:nvPicPr>
                      <p:cNvPr id="0" name="Picture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0898"/>
                        <a:ext cx="74771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8676" name="Picture 4"/>
          <p:cNvPicPr>
            <a:picLocks noChangeAspect="1" noChangeArrowheads="1"/>
          </p:cNvPicPr>
          <p:nvPr/>
        </p:nvPicPr>
        <p:blipFill>
          <a:blip r:embed="rId5"/>
          <a:srcRect/>
          <a:stretch>
            <a:fillRect/>
          </a:stretch>
        </p:blipFill>
        <p:spPr bwMode="auto">
          <a:xfrm>
            <a:off x="1043796" y="1112807"/>
            <a:ext cx="10845711" cy="4580007"/>
          </a:xfrm>
          <a:prstGeom prst="rect">
            <a:avLst/>
          </a:prstGeom>
          <a:noFill/>
          <a:ln w="9525">
            <a:noFill/>
            <a:miter lim="800000"/>
            <a:headEnd/>
            <a:tailEnd/>
          </a:ln>
          <a:effectLst/>
        </p:spPr>
      </p:pic>
      <p:sp>
        <p:nvSpPr>
          <p:cNvPr id="7" name="Slide Number Placeholder 6"/>
          <p:cNvSpPr>
            <a:spLocks noGrp="1"/>
          </p:cNvSpPr>
          <p:nvPr>
            <p:ph type="sldNum" sz="quarter" idx="12"/>
          </p:nvPr>
        </p:nvSpPr>
        <p:spPr/>
        <p:txBody>
          <a:bodyPr/>
          <a:lstStyle/>
          <a:p>
            <a:fld id="{68F0AF7D-F68C-4D22-A745-0F26DB58E409}"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468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19"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sp>
        <p:nvSpPr>
          <p:cNvPr id="4" name="Slide Number Placeholder 3"/>
          <p:cNvSpPr>
            <a:spLocks noGrp="1"/>
          </p:cNvSpPr>
          <p:nvPr>
            <p:ph type="sldNum" sz="quarter" idx="12"/>
          </p:nvPr>
        </p:nvSpPr>
        <p:spPr/>
        <p:txBody>
          <a:bodyPr/>
          <a:lstStyle/>
          <a:p>
            <a:fld id="{68F0AF7D-F68C-4D22-A745-0F26DB58E409}" type="slidenum">
              <a:rPr lang="en-IN" smtClean="0"/>
            </a:fld>
            <a:endParaRPr lang="en-IN" dirty="0"/>
          </a:p>
        </p:txBody>
      </p:sp>
      <p:pic>
        <p:nvPicPr>
          <p:cNvPr id="5" name="Picture 2" descr="grad"/>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ur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2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bject 2"/>
          <p:cNvGraphicFramePr>
            <a:graphicFrameLocks noGrp="1" noChangeAspect="1"/>
          </p:cNvGraphicFramePr>
          <p:nvPr/>
        </p:nvGraphicFramePr>
        <p:xfrm>
          <a:off x="0" y="140898"/>
          <a:ext cx="747713" cy="381000"/>
        </p:xfrm>
        <a:graphic>
          <a:graphicData uri="http://schemas.openxmlformats.org/presentationml/2006/ole">
            <mc:AlternateContent xmlns:mc="http://schemas.openxmlformats.org/markup-compatibility/2006">
              <mc:Choice xmlns:v="urn:schemas-microsoft-com:vml" Requires="v">
                <p:oleObj spid="_x0000_s122922" name="CorelDRAW" r:id="rId3" imgW="1334770" imgH="683260" progId="">
                  <p:embed/>
                </p:oleObj>
              </mc:Choice>
              <mc:Fallback>
                <p:oleObj name="CorelDRAW" r:id="rId3" imgW="1334770" imgH="683260" progId="">
                  <p:embed/>
                  <p:pic>
                    <p:nvPicPr>
                      <p:cNvPr id="0" name="Object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0898"/>
                        <a:ext cx="74771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 name="Picture 7"/>
          <p:cNvPicPr>
            <a:picLocks noChangeAspect="1"/>
          </p:cNvPicPr>
          <p:nvPr/>
        </p:nvPicPr>
        <p:blipFill>
          <a:blip r:embed="rId5"/>
          <a:stretch>
            <a:fillRect/>
          </a:stretch>
        </p:blipFill>
        <p:spPr>
          <a:xfrm>
            <a:off x="1120178" y="685464"/>
            <a:ext cx="10843818" cy="6096671"/>
          </a:xfrm>
          <a:prstGeom prst="rect">
            <a:avLst/>
          </a:prstGeom>
        </p:spPr>
      </p:pic>
      <p:sp>
        <p:nvSpPr>
          <p:cNvPr id="9" name="TextBox 8"/>
          <p:cNvSpPr txBox="1"/>
          <p:nvPr/>
        </p:nvSpPr>
        <p:spPr>
          <a:xfrm>
            <a:off x="1120178" y="100565"/>
            <a:ext cx="6513342" cy="461665"/>
          </a:xfrm>
          <a:prstGeom prst="rect">
            <a:avLst/>
          </a:prstGeom>
          <a:noFill/>
        </p:spPr>
        <p:txBody>
          <a:bodyPr wrap="square" rtlCol="0">
            <a:spAutoFit/>
          </a:bodyPr>
          <a:lstStyle/>
          <a:p>
            <a:r>
              <a:rPr lang="en-IN" sz="2400" b="1" dirty="0" err="1"/>
              <a:t>Nartana</a:t>
            </a:r>
            <a:r>
              <a:rPr lang="en-IN" sz="2400" b="1" dirty="0"/>
              <a:t> Clinical trial published on PubMed</a:t>
            </a:r>
            <a:endParaRPr lang="en-IN" sz="2400" b="1"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grad"/>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97147" y="0"/>
            <a:ext cx="10491158" cy="583781"/>
          </a:xfrm>
        </p:spPr>
        <p:txBody>
          <a:bodyPr>
            <a:normAutofit fontScale="90000"/>
          </a:bodyPr>
          <a:lstStyle/>
          <a:p>
            <a:r>
              <a:rPr lang="en-IN" dirty="0" err="1"/>
              <a:t>Nartana</a:t>
            </a:r>
            <a:r>
              <a:rPr lang="en-IN" dirty="0"/>
              <a:t>	</a:t>
            </a:r>
            <a:endParaRPr lang="en-IN" dirty="0"/>
          </a:p>
        </p:txBody>
      </p:sp>
      <p:sp>
        <p:nvSpPr>
          <p:cNvPr id="3" name="Content Placeholder 2"/>
          <p:cNvSpPr>
            <a:spLocks noGrp="1"/>
          </p:cNvSpPr>
          <p:nvPr>
            <p:ph idx="1"/>
          </p:nvPr>
        </p:nvSpPr>
        <p:spPr>
          <a:xfrm>
            <a:off x="881332" y="1057874"/>
            <a:ext cx="10515600" cy="4351338"/>
          </a:xfrm>
        </p:spPr>
        <p:txBody>
          <a:bodyPr>
            <a:noAutofit/>
          </a:bodyPr>
          <a:lstStyle/>
          <a:p>
            <a:pPr>
              <a:buNone/>
            </a:pPr>
            <a:r>
              <a:rPr lang="en-IN" sz="1800" dirty="0"/>
              <a:t>Ingredients:</a:t>
            </a:r>
            <a:endParaRPr lang="en-IN" sz="1800" dirty="0"/>
          </a:p>
          <a:p>
            <a:pPr marL="514350" indent="-514350">
              <a:buAutoNum type="arabicPeriod"/>
            </a:pPr>
            <a:r>
              <a:rPr lang="en-IN" sz="1800" dirty="0" err="1"/>
              <a:t>Ashwagandha</a:t>
            </a:r>
            <a:endParaRPr lang="en-IN" sz="1800" dirty="0"/>
          </a:p>
          <a:p>
            <a:pPr marL="514350" indent="-514350">
              <a:buAutoNum type="arabicPeriod"/>
            </a:pPr>
            <a:r>
              <a:rPr lang="en-IN" sz="1800" dirty="0" err="1"/>
              <a:t>Tribulus</a:t>
            </a:r>
            <a:r>
              <a:rPr lang="en-IN" sz="1800" dirty="0"/>
              <a:t> </a:t>
            </a:r>
            <a:r>
              <a:rPr lang="en-IN" sz="1800" dirty="0" err="1"/>
              <a:t>terrestris</a:t>
            </a:r>
            <a:endParaRPr lang="en-IN" sz="1800" dirty="0"/>
          </a:p>
          <a:p>
            <a:pPr marL="514350" indent="-514350">
              <a:buAutoNum type="arabicPeriod"/>
            </a:pPr>
            <a:r>
              <a:rPr lang="en-IN" sz="1800" dirty="0" err="1"/>
              <a:t>Tinosporia</a:t>
            </a:r>
            <a:r>
              <a:rPr lang="en-IN" sz="1800" dirty="0"/>
              <a:t> </a:t>
            </a:r>
            <a:r>
              <a:rPr lang="en-IN" sz="1800" dirty="0" err="1"/>
              <a:t>Cordifolia</a:t>
            </a:r>
            <a:endParaRPr lang="en-IN" sz="1800" dirty="0"/>
          </a:p>
          <a:p>
            <a:pPr marL="514350" indent="-514350">
              <a:buAutoNum type="arabicPeriod"/>
            </a:pPr>
            <a:r>
              <a:rPr lang="en-IN" sz="1800" dirty="0" err="1"/>
              <a:t>Boswellia</a:t>
            </a:r>
            <a:r>
              <a:rPr lang="en-IN" sz="1800" dirty="0"/>
              <a:t> </a:t>
            </a:r>
            <a:r>
              <a:rPr lang="en-IN" sz="1800" dirty="0" err="1"/>
              <a:t>Serrata</a:t>
            </a:r>
            <a:endParaRPr lang="en-IN" sz="1800" dirty="0"/>
          </a:p>
          <a:p>
            <a:pPr marL="514350" indent="-514350">
              <a:buAutoNum type="arabicPeriod"/>
            </a:pPr>
            <a:r>
              <a:rPr lang="en-IN" sz="1800" dirty="0"/>
              <a:t>Ginger</a:t>
            </a:r>
            <a:endParaRPr lang="en-IN" sz="1800" dirty="0"/>
          </a:p>
          <a:p>
            <a:pPr marL="514350" indent="-514350">
              <a:buAutoNum type="arabicPeriod"/>
            </a:pPr>
            <a:endParaRPr lang="en-IN" sz="1800" dirty="0"/>
          </a:p>
          <a:p>
            <a:pPr marL="514350" indent="-514350">
              <a:buNone/>
            </a:pPr>
            <a:r>
              <a:rPr lang="en-IN" sz="1800" dirty="0"/>
              <a:t>Dosage: 1 capsule BID</a:t>
            </a:r>
            <a:endParaRPr lang="en-IN" sz="1800" dirty="0"/>
          </a:p>
          <a:p>
            <a:pPr marL="514350" indent="-514350">
              <a:buNone/>
            </a:pPr>
            <a:endParaRPr lang="en-IN" sz="1800" dirty="0"/>
          </a:p>
          <a:p>
            <a:pPr marL="514350" indent="-514350">
              <a:buNone/>
            </a:pPr>
            <a:r>
              <a:rPr lang="en-IN" sz="1800" dirty="0"/>
              <a:t>Indications:</a:t>
            </a:r>
            <a:endParaRPr lang="en-IN" sz="1800" dirty="0"/>
          </a:p>
          <a:p>
            <a:pPr marL="514350" indent="-514350">
              <a:buAutoNum type="arabicPeriod"/>
            </a:pPr>
            <a:r>
              <a:rPr lang="en-IN" sz="1800" dirty="0"/>
              <a:t>Rheumatoid arthritis</a:t>
            </a:r>
            <a:endParaRPr lang="en-IN" sz="1800" dirty="0"/>
          </a:p>
          <a:p>
            <a:pPr marL="514350" indent="-514350">
              <a:buAutoNum type="arabicPeriod"/>
            </a:pPr>
            <a:r>
              <a:rPr lang="en-IN" sz="1800" dirty="0"/>
              <a:t>Osteoarthritis</a:t>
            </a:r>
            <a:endParaRPr lang="en-IN" sz="1800" dirty="0"/>
          </a:p>
          <a:p>
            <a:pPr marL="514350" indent="-514350">
              <a:buAutoNum type="arabicPeriod"/>
            </a:pPr>
            <a:r>
              <a:rPr lang="en-IN" sz="1800" dirty="0" err="1"/>
              <a:t>Spondylitis</a:t>
            </a:r>
            <a:endParaRPr lang="en-IN" sz="1800" dirty="0"/>
          </a:p>
          <a:p>
            <a:pPr marL="514350" indent="-514350">
              <a:buAutoNum type="arabicPeriod"/>
            </a:pPr>
            <a:r>
              <a:rPr lang="en-IN" sz="1800" dirty="0"/>
              <a:t>fibromyalgia</a:t>
            </a:r>
            <a:endParaRPr lang="en-IN" sz="1800" dirty="0"/>
          </a:p>
        </p:txBody>
      </p:sp>
      <p:sp>
        <p:nvSpPr>
          <p:cNvPr id="4" name="Slide Number Placeholder 3"/>
          <p:cNvSpPr>
            <a:spLocks noGrp="1"/>
          </p:cNvSpPr>
          <p:nvPr>
            <p:ph type="sldNum" sz="quarter" idx="12"/>
          </p:nvPr>
        </p:nvSpPr>
        <p:spPr/>
        <p:txBody>
          <a:bodyPr/>
          <a:lstStyle/>
          <a:p>
            <a:fld id="{68F0AF7D-F68C-4D22-A745-0F26DB58E409}" type="slidenum">
              <a:rPr lang="en-IN" smtClean="0"/>
            </a:fld>
            <a:endParaRPr lang="en-IN"/>
          </a:p>
        </p:txBody>
      </p:sp>
      <p:pic>
        <p:nvPicPr>
          <p:cNvPr id="6" name="Picture 5" descr="cur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2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bject 2"/>
          <p:cNvGraphicFramePr>
            <a:graphicFrameLocks noGrp="1" noChangeAspect="1"/>
          </p:cNvGraphicFramePr>
          <p:nvPr/>
        </p:nvGraphicFramePr>
        <p:xfrm>
          <a:off x="0" y="140898"/>
          <a:ext cx="747713" cy="381000"/>
        </p:xfrm>
        <a:graphic>
          <a:graphicData uri="http://schemas.openxmlformats.org/presentationml/2006/ole">
            <mc:AlternateContent xmlns:mc="http://schemas.openxmlformats.org/markup-compatibility/2006">
              <mc:Choice xmlns:v="urn:schemas-microsoft-com:vml" Requires="v">
                <p:oleObj spid="_x0000_s110635" name="CorelDRAW" r:id="rId3" imgW="1334770" imgH="683260" progId="">
                  <p:embed/>
                </p:oleObj>
              </mc:Choice>
              <mc:Fallback>
                <p:oleObj name="CorelDRAW" r:id="rId3" imgW="1334770" imgH="683260" progId="">
                  <p:embed/>
                  <p:pic>
                    <p:nvPicPr>
                      <p:cNvPr id="0" name="Picture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0898"/>
                        <a:ext cx="74771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9" name="Picture 3" descr="C:\Users\Dev\Desktop\0000226_nartana_415.png"/>
          <p:cNvPicPr>
            <a:picLocks noChangeAspect="1" noChangeArrowheads="1"/>
          </p:cNvPicPr>
          <p:nvPr/>
        </p:nvPicPr>
        <p:blipFill>
          <a:blip r:embed="rId5"/>
          <a:srcRect/>
          <a:stretch>
            <a:fillRect/>
          </a:stretch>
        </p:blipFill>
        <p:spPr bwMode="auto">
          <a:xfrm>
            <a:off x="3933645" y="1449238"/>
            <a:ext cx="3614468" cy="3249771"/>
          </a:xfrm>
          <a:prstGeom prst="rect">
            <a:avLst/>
          </a:prstGeom>
          <a:noFill/>
        </p:spPr>
      </p:pic>
      <p:pic>
        <p:nvPicPr>
          <p:cNvPr id="11" name="Picture 8" descr="C:\Users\Dev\Desktop\0000238_nartana-liniment_415.png"/>
          <p:cNvPicPr>
            <a:picLocks noChangeAspect="1" noChangeArrowheads="1"/>
          </p:cNvPicPr>
          <p:nvPr/>
        </p:nvPicPr>
        <p:blipFill>
          <a:blip r:embed="rId6"/>
          <a:srcRect/>
          <a:stretch>
            <a:fillRect/>
          </a:stretch>
        </p:blipFill>
        <p:spPr bwMode="auto">
          <a:xfrm>
            <a:off x="6759730" y="1214043"/>
            <a:ext cx="4070685" cy="4100326"/>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1286119" y="704492"/>
            <a:ext cx="9858467" cy="5545388"/>
          </a:xfrm>
        </p:spPr>
      </p:pic>
      <p:sp>
        <p:nvSpPr>
          <p:cNvPr id="4" name="Slide Number Placeholder 3"/>
          <p:cNvSpPr>
            <a:spLocks noGrp="1"/>
          </p:cNvSpPr>
          <p:nvPr>
            <p:ph type="sldNum" sz="quarter" idx="12"/>
          </p:nvPr>
        </p:nvSpPr>
        <p:spPr/>
        <p:txBody>
          <a:bodyPr/>
          <a:lstStyle/>
          <a:p>
            <a:fld id="{68F0AF7D-F68C-4D22-A745-0F26DB58E409}" type="slidenum">
              <a:rPr lang="en-IN" smtClean="0"/>
            </a:fld>
            <a:endParaRPr lang="en-IN"/>
          </a:p>
        </p:txBody>
      </p:sp>
      <p:pic>
        <p:nvPicPr>
          <p:cNvPr id="5" name="Picture 2" descr="grad"/>
          <p:cNvPicPr>
            <a:picLocks noChangeAspect="1" noChangeArrowheads="1"/>
          </p:cNvPicPr>
          <p:nvPr/>
        </p:nvPicPr>
        <p:blipFill>
          <a:blip r:embed="rId2" cstate="print"/>
          <a:srcRect/>
          <a:stretch>
            <a:fillRect/>
          </a:stretch>
        </p:blipFill>
        <p:spPr bwMode="auto">
          <a:xfrm>
            <a:off x="0" y="0"/>
            <a:ext cx="12192000" cy="609600"/>
          </a:xfrm>
          <a:prstGeom prst="rect">
            <a:avLst/>
          </a:prstGeom>
          <a:noFill/>
          <a:ln w="9525">
            <a:noFill/>
            <a:miter lim="800000"/>
            <a:headEnd/>
            <a:tailEnd/>
          </a:ln>
        </p:spPr>
      </p:pic>
      <p:pic>
        <p:nvPicPr>
          <p:cNvPr id="6" name="Picture 5" descr="curve"/>
          <p:cNvPicPr>
            <a:picLocks noChangeAspect="1" noChangeArrowheads="1"/>
          </p:cNvPicPr>
          <p:nvPr/>
        </p:nvPicPr>
        <p:blipFill>
          <a:blip r:embed="rId3" cstate="print"/>
          <a:srcRect/>
          <a:stretch>
            <a:fillRect/>
          </a:stretch>
        </p:blipFill>
        <p:spPr bwMode="auto">
          <a:xfrm>
            <a:off x="0" y="0"/>
            <a:ext cx="892175" cy="6858000"/>
          </a:xfrm>
          <a:prstGeom prst="rect">
            <a:avLst/>
          </a:prstGeom>
          <a:noFill/>
          <a:ln w="9525">
            <a:noFill/>
            <a:miter lim="800000"/>
            <a:headEnd/>
            <a:tailEnd/>
          </a:ln>
        </p:spPr>
      </p:pic>
      <p:graphicFrame>
        <p:nvGraphicFramePr>
          <p:cNvPr id="7" name="Object 3"/>
          <p:cNvGraphicFramePr>
            <a:graphicFrameLocks noGrp="1" noChangeAspect="1"/>
          </p:cNvGraphicFramePr>
          <p:nvPr/>
        </p:nvGraphicFramePr>
        <p:xfrm>
          <a:off x="0" y="140898"/>
          <a:ext cx="747713" cy="381000"/>
        </p:xfrm>
        <a:graphic>
          <a:graphicData uri="http://schemas.openxmlformats.org/presentationml/2006/ole">
            <mc:AlternateContent xmlns:mc="http://schemas.openxmlformats.org/markup-compatibility/2006">
              <mc:Choice xmlns:v="urn:schemas-microsoft-com:vml" Requires="v">
                <p:oleObj spid="_x0000_s130060" name="CorelDRAW" r:id="rId4" imgW="1334770" imgH="683260" progId="">
                  <p:embed/>
                </p:oleObj>
              </mc:Choice>
              <mc:Fallback>
                <p:oleObj name="CorelDRAW" r:id="rId4" imgW="1334770" imgH="683260" progId="">
                  <p:embed/>
                  <p:pic>
                    <p:nvPicPr>
                      <p:cNvPr id="0" name="Object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0898"/>
                        <a:ext cx="747713"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2"/>
          <p:cNvSpPr txBox="1">
            <a:spLocks noChangeArrowheads="1"/>
          </p:cNvSpPr>
          <p:nvPr/>
        </p:nvSpPr>
        <p:spPr>
          <a:xfrm>
            <a:off x="1092679" y="123646"/>
            <a:ext cx="8382000" cy="457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000000"/>
                </a:solidFill>
                <a:latin typeface="+mn-lt"/>
              </a:rPr>
              <a:t>Organic farms</a:t>
            </a:r>
            <a:endParaRPr lang="en-US" sz="3200" b="1" dirty="0">
              <a:solidFill>
                <a:srgbClr val="000000"/>
              </a:solidFill>
              <a:latin typeface="+mn-lt"/>
            </a:endParaRPr>
          </a:p>
        </p:txBody>
      </p:sp>
      <p:sp>
        <p:nvSpPr>
          <p:cNvPr id="11" name="Title 1"/>
          <p:cNvSpPr txBox="1"/>
          <p:nvPr/>
        </p:nvSpPr>
        <p:spPr>
          <a:xfrm>
            <a:off x="1202184" y="6356350"/>
            <a:ext cx="5482701" cy="1567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t>Umbari Organic farm</a:t>
            </a:r>
            <a:endParaRPr lang="en-US" sz="20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grad"/>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28135" y="158092"/>
            <a:ext cx="10508411" cy="644166"/>
          </a:xfrm>
        </p:spPr>
        <p:txBody>
          <a:bodyPr>
            <a:normAutofit fontScale="90000"/>
          </a:bodyPr>
          <a:lstStyle/>
          <a:p>
            <a:r>
              <a:rPr lang="en-IN" sz="3600" b="1" dirty="0"/>
              <a:t>Trial parameters</a:t>
            </a:r>
            <a:br>
              <a:rPr lang="en-IN" sz="3600" b="1" dirty="0"/>
            </a:br>
            <a:endParaRPr lang="en-IN" sz="3600" b="1" dirty="0"/>
          </a:p>
        </p:txBody>
      </p:sp>
      <p:sp>
        <p:nvSpPr>
          <p:cNvPr id="4" name="Slide Number Placeholder 3"/>
          <p:cNvSpPr>
            <a:spLocks noGrp="1"/>
          </p:cNvSpPr>
          <p:nvPr>
            <p:ph type="sldNum" sz="quarter" idx="12"/>
          </p:nvPr>
        </p:nvSpPr>
        <p:spPr/>
        <p:txBody>
          <a:bodyPr/>
          <a:lstStyle/>
          <a:p>
            <a:fld id="{68F0AF7D-F68C-4D22-A745-0F26DB58E409}" type="slidenum">
              <a:rPr lang="en-IN" smtClean="0"/>
            </a:fld>
            <a:endParaRPr lang="en-IN"/>
          </a:p>
        </p:txBody>
      </p:sp>
      <p:pic>
        <p:nvPicPr>
          <p:cNvPr id="6" name="Picture 5" descr="cur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2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bject 2"/>
          <p:cNvGraphicFramePr>
            <a:graphicFrameLocks noGrp="1" noChangeAspect="1"/>
          </p:cNvGraphicFramePr>
          <p:nvPr/>
        </p:nvGraphicFramePr>
        <p:xfrm>
          <a:off x="0" y="140898"/>
          <a:ext cx="747713" cy="381000"/>
        </p:xfrm>
        <a:graphic>
          <a:graphicData uri="http://schemas.openxmlformats.org/presentationml/2006/ole">
            <mc:AlternateContent xmlns:mc="http://schemas.openxmlformats.org/markup-compatibility/2006">
              <mc:Choice xmlns:v="urn:schemas-microsoft-com:vml" Requires="v">
                <p:oleObj spid="_x0000_s112683" name="CorelDRAW" r:id="rId3" imgW="1334770" imgH="683260" progId="">
                  <p:embed/>
                </p:oleObj>
              </mc:Choice>
              <mc:Fallback>
                <p:oleObj name="CorelDRAW" r:id="rId3" imgW="1334770" imgH="683260" progId="">
                  <p:embed/>
                  <p:pic>
                    <p:nvPicPr>
                      <p:cNvPr id="0" name="Picture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0898"/>
                        <a:ext cx="74771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2643" name="Picture 3"/>
          <p:cNvPicPr>
            <a:picLocks noGrp="1" noChangeAspect="1" noChangeArrowheads="1"/>
          </p:cNvPicPr>
          <p:nvPr>
            <p:ph idx="1"/>
          </p:nvPr>
        </p:nvPicPr>
        <p:blipFill>
          <a:blip r:embed="rId5"/>
          <a:srcRect/>
          <a:stretch>
            <a:fillRect/>
          </a:stretch>
        </p:blipFill>
        <p:spPr bwMode="auto">
          <a:xfrm>
            <a:off x="915838" y="1300926"/>
            <a:ext cx="10515600" cy="3485672"/>
          </a:xfrm>
          <a:prstGeom prst="rect">
            <a:avLst/>
          </a:prstGeom>
          <a:noFill/>
          <a:ln w="9525">
            <a:noFill/>
            <a:miter lim="800000"/>
            <a:headEnd/>
            <a:tailEnd/>
          </a:ln>
          <a:effectLst/>
        </p:spPr>
      </p:pic>
      <p:sp>
        <p:nvSpPr>
          <p:cNvPr id="9" name="TextBox 8"/>
          <p:cNvSpPr txBox="1"/>
          <p:nvPr/>
        </p:nvSpPr>
        <p:spPr>
          <a:xfrm>
            <a:off x="1311215" y="4753155"/>
            <a:ext cx="9747849" cy="954107"/>
          </a:xfrm>
          <a:prstGeom prst="rect">
            <a:avLst/>
          </a:prstGeom>
          <a:noFill/>
        </p:spPr>
        <p:txBody>
          <a:bodyPr wrap="square" rtlCol="0">
            <a:spAutoFit/>
          </a:bodyPr>
          <a:lstStyle/>
          <a:p>
            <a:r>
              <a:rPr lang="en-IN" sz="2800" dirty="0"/>
              <a:t>Trial conducted by renowned Dr </a:t>
            </a:r>
            <a:r>
              <a:rPr lang="en-IN" sz="2800"/>
              <a:t>Milind </a:t>
            </a:r>
            <a:r>
              <a:rPr lang="en-IN" sz="2800" dirty="0" err="1"/>
              <a:t>Modak</a:t>
            </a:r>
            <a:r>
              <a:rPr lang="en-IN" sz="2800" dirty="0"/>
              <a:t> (MS Ortho) at </a:t>
            </a:r>
            <a:r>
              <a:rPr lang="en-IN" sz="2800" dirty="0" err="1"/>
              <a:t>Dinanath</a:t>
            </a:r>
            <a:r>
              <a:rPr lang="en-IN" sz="2800" dirty="0"/>
              <a:t> </a:t>
            </a:r>
            <a:r>
              <a:rPr lang="en-IN" sz="2800" dirty="0" err="1"/>
              <a:t>Mangeshkar</a:t>
            </a:r>
            <a:r>
              <a:rPr lang="en-IN" sz="2800" dirty="0"/>
              <a:t> </a:t>
            </a:r>
            <a:r>
              <a:rPr lang="en-IN" sz="2800" dirty="0" err="1"/>
              <a:t>Hospital,Pune</a:t>
            </a:r>
            <a:r>
              <a:rPr lang="en-IN" sz="2800" dirty="0"/>
              <a:t>.</a:t>
            </a:r>
            <a:endParaRPr lang="en-IN" sz="28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rad"/>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69676" y="0"/>
            <a:ext cx="10197860" cy="773562"/>
          </a:xfrm>
        </p:spPr>
        <p:txBody>
          <a:bodyPr>
            <a:normAutofit/>
          </a:bodyPr>
          <a:lstStyle/>
          <a:p>
            <a:r>
              <a:rPr lang="en-IN" sz="3200" b="1" dirty="0" err="1"/>
              <a:t>Nartana</a:t>
            </a:r>
            <a:r>
              <a:rPr lang="en-IN" sz="3200" b="1" dirty="0"/>
              <a:t> Clinical trial data</a:t>
            </a:r>
            <a:endParaRPr lang="en-IN" sz="3200" b="1" dirty="0"/>
          </a:p>
        </p:txBody>
      </p:sp>
      <p:pic>
        <p:nvPicPr>
          <p:cNvPr id="5" name="Picture 5" descr="cur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2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Object 2"/>
          <p:cNvGraphicFramePr>
            <a:graphicFrameLocks noGrp="1" noChangeAspect="1"/>
          </p:cNvGraphicFramePr>
          <p:nvPr/>
        </p:nvGraphicFramePr>
        <p:xfrm>
          <a:off x="0" y="140898"/>
          <a:ext cx="747713" cy="381000"/>
        </p:xfrm>
        <a:graphic>
          <a:graphicData uri="http://schemas.openxmlformats.org/presentationml/2006/ole">
            <mc:AlternateContent xmlns:mc="http://schemas.openxmlformats.org/markup-compatibility/2006">
              <mc:Choice xmlns:v="urn:schemas-microsoft-com:vml" Requires="v">
                <p:oleObj spid="_x0000_s60459" name="CorelDRAW" r:id="rId3" imgW="1334770" imgH="683260" progId="">
                  <p:embed/>
                </p:oleObj>
              </mc:Choice>
              <mc:Fallback>
                <p:oleObj name="CorelDRAW" r:id="rId3" imgW="1334770" imgH="683260" progId="">
                  <p:embed/>
                  <p:pic>
                    <p:nvPicPr>
                      <p:cNvPr id="0" name="Picture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0898"/>
                        <a:ext cx="74771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0420" name="Picture 4"/>
          <p:cNvPicPr>
            <a:picLocks noChangeAspect="1" noChangeArrowheads="1"/>
          </p:cNvPicPr>
          <p:nvPr/>
        </p:nvPicPr>
        <p:blipFill>
          <a:blip r:embed="rId5"/>
          <a:srcRect/>
          <a:stretch>
            <a:fillRect/>
          </a:stretch>
        </p:blipFill>
        <p:spPr bwMode="auto">
          <a:xfrm>
            <a:off x="2130724" y="668797"/>
            <a:ext cx="7763774" cy="5714571"/>
          </a:xfrm>
          <a:prstGeom prst="rect">
            <a:avLst/>
          </a:prstGeom>
          <a:noFill/>
          <a:ln w="9525">
            <a:noFill/>
            <a:miter lim="800000"/>
            <a:headEnd/>
            <a:tailEnd/>
          </a:ln>
          <a:effectLst/>
        </p:spPr>
      </p:pic>
      <p:sp>
        <p:nvSpPr>
          <p:cNvPr id="8" name="Slide Number Placeholder 7"/>
          <p:cNvSpPr>
            <a:spLocks noGrp="1"/>
          </p:cNvSpPr>
          <p:nvPr>
            <p:ph type="sldNum" sz="quarter" idx="12"/>
          </p:nvPr>
        </p:nvSpPr>
        <p:spPr/>
        <p:txBody>
          <a:bodyPr/>
          <a:lstStyle/>
          <a:p>
            <a:fld id="{68F0AF7D-F68C-4D22-A745-0F26DB58E409}" type="slidenum">
              <a:rPr lang="en-IN" smtClean="0"/>
            </a:fld>
            <a:endParaRPr lang="en-IN"/>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rad"/>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cur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2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Object 2"/>
          <p:cNvGraphicFramePr>
            <a:graphicFrameLocks noGrp="1" noChangeAspect="1"/>
          </p:cNvGraphicFramePr>
          <p:nvPr/>
        </p:nvGraphicFramePr>
        <p:xfrm>
          <a:off x="0" y="140898"/>
          <a:ext cx="747713" cy="381000"/>
        </p:xfrm>
        <a:graphic>
          <a:graphicData uri="http://schemas.openxmlformats.org/presentationml/2006/ole">
            <mc:AlternateContent xmlns:mc="http://schemas.openxmlformats.org/markup-compatibility/2006">
              <mc:Choice xmlns:v="urn:schemas-microsoft-com:vml" Requires="v">
                <p:oleObj spid="_x0000_s71723" name="CorelDRAW" r:id="rId3" imgW="1334770" imgH="683260" progId="">
                  <p:embed/>
                </p:oleObj>
              </mc:Choice>
              <mc:Fallback>
                <p:oleObj name="CorelDRAW" r:id="rId3" imgW="1334770" imgH="683260" progId="">
                  <p:embed/>
                  <p:pic>
                    <p:nvPicPr>
                      <p:cNvPr id="0" name="Picture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0898"/>
                        <a:ext cx="74771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Slide Number Placeholder 6"/>
          <p:cNvSpPr>
            <a:spLocks noGrp="1"/>
          </p:cNvSpPr>
          <p:nvPr>
            <p:ph type="sldNum" sz="quarter" idx="12"/>
          </p:nvPr>
        </p:nvSpPr>
        <p:spPr/>
        <p:txBody>
          <a:bodyPr/>
          <a:lstStyle/>
          <a:p>
            <a:fld id="{68F0AF7D-F68C-4D22-A745-0F26DB58E409}" type="slidenum">
              <a:rPr lang="en-IN" smtClean="0"/>
            </a:fld>
            <a:endParaRPr lang="en-IN"/>
          </a:p>
        </p:txBody>
      </p:sp>
      <p:pic>
        <p:nvPicPr>
          <p:cNvPr id="59395" name="Picture 3"/>
          <p:cNvPicPr>
            <a:picLocks noChangeAspect="1" noChangeArrowheads="1"/>
          </p:cNvPicPr>
          <p:nvPr/>
        </p:nvPicPr>
        <p:blipFill>
          <a:blip r:embed="rId5"/>
          <a:srcRect/>
          <a:stretch>
            <a:fillRect/>
          </a:stretch>
        </p:blipFill>
        <p:spPr bwMode="auto">
          <a:xfrm>
            <a:off x="1228436" y="656239"/>
            <a:ext cx="10460356" cy="6201762"/>
          </a:xfrm>
          <a:prstGeom prst="rect">
            <a:avLst/>
          </a:prstGeom>
          <a:noFill/>
          <a:ln w="9525">
            <a:noFill/>
            <a:miter lim="800000"/>
            <a:headEnd/>
            <a:tailEnd/>
          </a:ln>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grad"/>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92175" y="185738"/>
            <a:ext cx="10515600" cy="423862"/>
          </a:xfrm>
        </p:spPr>
        <p:txBody>
          <a:bodyPr>
            <a:normAutofit fontScale="90000"/>
          </a:bodyPr>
          <a:lstStyle/>
          <a:p>
            <a:r>
              <a:rPr lang="en-IN" sz="3200" b="1" dirty="0"/>
              <a:t>Innovation and way forward…</a:t>
            </a:r>
            <a:endParaRPr lang="en-IN" sz="3200" b="1" dirty="0"/>
          </a:p>
        </p:txBody>
      </p:sp>
      <p:sp>
        <p:nvSpPr>
          <p:cNvPr id="3" name="Content Placeholder 2"/>
          <p:cNvSpPr>
            <a:spLocks noGrp="1"/>
          </p:cNvSpPr>
          <p:nvPr>
            <p:ph idx="1"/>
          </p:nvPr>
        </p:nvSpPr>
        <p:spPr>
          <a:xfrm>
            <a:off x="1133621" y="1558131"/>
            <a:ext cx="10515600" cy="4351338"/>
          </a:xfrm>
        </p:spPr>
        <p:txBody>
          <a:bodyPr/>
          <a:lstStyle/>
          <a:p>
            <a:r>
              <a:rPr lang="en-IN" dirty="0"/>
              <a:t>Development of a new delivery system of natural products through nebulization techniques</a:t>
            </a:r>
            <a:endParaRPr lang="en-IN" dirty="0"/>
          </a:p>
          <a:p>
            <a:r>
              <a:rPr lang="en-IN" dirty="0"/>
              <a:t>Vapor delivery system where the digestive tract is completely avoided</a:t>
            </a:r>
            <a:endParaRPr lang="en-IN" dirty="0"/>
          </a:p>
          <a:p>
            <a:r>
              <a:rPr lang="en-IN" dirty="0"/>
              <a:t>Effective for use in people with compromised gut function</a:t>
            </a:r>
            <a:endParaRPr lang="en-IN" dirty="0"/>
          </a:p>
          <a:p>
            <a:r>
              <a:rPr lang="en-IN" dirty="0"/>
              <a:t>Instant absorption and delivery into the blood stream</a:t>
            </a:r>
            <a:endParaRPr lang="en-IN" dirty="0"/>
          </a:p>
          <a:p>
            <a:r>
              <a:rPr lang="en-IN" dirty="0"/>
              <a:t>Inhaling CO</a:t>
            </a:r>
            <a:r>
              <a:rPr lang="en-IN" baseline="-25000" dirty="0"/>
              <a:t>2</a:t>
            </a:r>
            <a:r>
              <a:rPr lang="en-IN" dirty="0"/>
              <a:t> extracts with no artificial additives, carriers or fillers</a:t>
            </a:r>
            <a:endParaRPr lang="en-IN" dirty="0"/>
          </a:p>
          <a:p>
            <a:r>
              <a:rPr lang="en-IN" dirty="0"/>
              <a:t>Toxicity studies in animals show no toxicity of CO</a:t>
            </a:r>
            <a:r>
              <a:rPr lang="en-IN" baseline="-25000" dirty="0"/>
              <a:t>2</a:t>
            </a:r>
            <a:r>
              <a:rPr lang="en-IN" dirty="0"/>
              <a:t> extracts through this delivery system</a:t>
            </a:r>
            <a:endParaRPr lang="en-IN" dirty="0"/>
          </a:p>
          <a:p>
            <a:endParaRPr lang="en-IN" dirty="0"/>
          </a:p>
        </p:txBody>
      </p:sp>
      <p:sp>
        <p:nvSpPr>
          <p:cNvPr id="4" name="Slide Number Placeholder 3"/>
          <p:cNvSpPr>
            <a:spLocks noGrp="1"/>
          </p:cNvSpPr>
          <p:nvPr>
            <p:ph type="sldNum" sz="quarter" idx="12"/>
          </p:nvPr>
        </p:nvSpPr>
        <p:spPr/>
        <p:txBody>
          <a:bodyPr/>
          <a:lstStyle/>
          <a:p>
            <a:fld id="{68F0AF7D-F68C-4D22-A745-0F26DB58E409}" type="slidenum">
              <a:rPr lang="en-IN" smtClean="0"/>
            </a:fld>
            <a:endParaRPr lang="en-IN" dirty="0"/>
          </a:p>
        </p:txBody>
      </p:sp>
      <p:pic>
        <p:nvPicPr>
          <p:cNvPr id="6" name="Picture 5" descr="cur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2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bject 2"/>
          <p:cNvGraphicFramePr>
            <a:graphicFrameLocks noGrp="1" noChangeAspect="1"/>
          </p:cNvGraphicFramePr>
          <p:nvPr/>
        </p:nvGraphicFramePr>
        <p:xfrm>
          <a:off x="0" y="140898"/>
          <a:ext cx="747713" cy="381000"/>
        </p:xfrm>
        <a:graphic>
          <a:graphicData uri="http://schemas.openxmlformats.org/presentationml/2006/ole">
            <mc:AlternateContent xmlns:mc="http://schemas.openxmlformats.org/markup-compatibility/2006">
              <mc:Choice xmlns:v="urn:schemas-microsoft-com:vml" Requires="v">
                <p:oleObj spid="_x0000_s129045" name="CorelDRAW" r:id="rId3" imgW="1334770" imgH="683260" progId="">
                  <p:embed/>
                </p:oleObj>
              </mc:Choice>
              <mc:Fallback>
                <p:oleObj name="CorelDRAW" r:id="rId3" imgW="1334770" imgH="683260" progId="">
                  <p:embed/>
                  <p:pic>
                    <p:nvPicPr>
                      <p:cNvPr id="0" name="Object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0898"/>
                        <a:ext cx="74771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What can we do for	you?</a:t>
            </a:r>
            <a:endParaRPr lang="en-IN" dirty="0"/>
          </a:p>
        </p:txBody>
      </p:sp>
      <p:sp>
        <p:nvSpPr>
          <p:cNvPr id="3" name="Content Placeholder 2"/>
          <p:cNvSpPr>
            <a:spLocks noGrp="1"/>
          </p:cNvSpPr>
          <p:nvPr>
            <p:ph idx="1"/>
          </p:nvPr>
        </p:nvSpPr>
        <p:spPr/>
        <p:txBody>
          <a:bodyPr>
            <a:normAutofit fontScale="92500" lnSpcReduction="10000"/>
          </a:bodyPr>
          <a:lstStyle/>
          <a:p>
            <a:r>
              <a:rPr lang="en-IN" dirty="0"/>
              <a:t>Supply organic extracts of both types- CO</a:t>
            </a:r>
            <a:r>
              <a:rPr lang="en-IN" baseline="-25000" dirty="0"/>
              <a:t>2</a:t>
            </a:r>
            <a:r>
              <a:rPr lang="en-IN" dirty="0"/>
              <a:t> as well as holistic extracts</a:t>
            </a:r>
            <a:endParaRPr lang="en-IN" dirty="0"/>
          </a:p>
          <a:p>
            <a:r>
              <a:rPr lang="en-IN" dirty="0"/>
              <a:t>Supply liquid-lipid CO2 extracts that are organic and completely miscible in water</a:t>
            </a:r>
            <a:endParaRPr lang="en-IN" dirty="0"/>
          </a:p>
          <a:p>
            <a:r>
              <a:rPr lang="en-IN" dirty="0"/>
              <a:t>Develop formulations for supplements and personal care products (prototypes)</a:t>
            </a:r>
            <a:endParaRPr lang="en-IN" dirty="0"/>
          </a:p>
          <a:p>
            <a:r>
              <a:rPr lang="en-IN" dirty="0"/>
              <a:t>We can help research and develop  Ayurvedic fragrances and actives of Amway’s choice for personal care as well as supplement formulations</a:t>
            </a:r>
            <a:endParaRPr lang="en-IN" dirty="0"/>
          </a:p>
          <a:p>
            <a:r>
              <a:rPr lang="en-IN" dirty="0"/>
              <a:t>Stability testing and validation of current products with the use of CO</a:t>
            </a:r>
            <a:r>
              <a:rPr lang="en-IN" baseline="-25000" dirty="0"/>
              <a:t>2</a:t>
            </a:r>
            <a:r>
              <a:rPr lang="en-IN" dirty="0"/>
              <a:t> extracts</a:t>
            </a:r>
            <a:endParaRPr lang="en-IN" dirty="0"/>
          </a:p>
          <a:p>
            <a:r>
              <a:rPr lang="en-IN" dirty="0"/>
              <a:t>Our own products for licensing/ private label</a:t>
            </a:r>
            <a:endParaRPr lang="en-IN" dirty="0"/>
          </a:p>
          <a:p>
            <a:r>
              <a:rPr lang="en-IN" dirty="0"/>
              <a:t>Exclusive formulations </a:t>
            </a:r>
            <a:endParaRPr lang="en-IN" dirty="0"/>
          </a:p>
          <a:p>
            <a:endParaRPr lang="en-IN" dirty="0"/>
          </a:p>
        </p:txBody>
      </p:sp>
      <p:sp>
        <p:nvSpPr>
          <p:cNvPr id="4" name="Slide Number Placeholder 3"/>
          <p:cNvSpPr>
            <a:spLocks noGrp="1"/>
          </p:cNvSpPr>
          <p:nvPr>
            <p:ph type="sldNum" sz="quarter" idx="12"/>
          </p:nvPr>
        </p:nvSpPr>
        <p:spPr/>
        <p:txBody>
          <a:bodyPr/>
          <a:lstStyle/>
          <a:p>
            <a:fld id="{68F0AF7D-F68C-4D22-A745-0F26DB58E409}" type="slidenum">
              <a:rPr lang="en-IN" smtClean="0"/>
            </a:fld>
            <a:endParaRPr lang="en-IN" dirty="0"/>
          </a:p>
        </p:txBody>
      </p:sp>
      <p:pic>
        <p:nvPicPr>
          <p:cNvPr id="7" name="Picture 2" descr="grad"/>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cur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2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Object 2"/>
          <p:cNvGraphicFramePr>
            <a:graphicFrameLocks noGrp="1" noChangeAspect="1"/>
          </p:cNvGraphicFramePr>
          <p:nvPr/>
        </p:nvGraphicFramePr>
        <p:xfrm>
          <a:off x="0" y="140898"/>
          <a:ext cx="747713" cy="381000"/>
        </p:xfrm>
        <a:graphic>
          <a:graphicData uri="http://schemas.openxmlformats.org/presentationml/2006/ole">
            <mc:AlternateContent xmlns:mc="http://schemas.openxmlformats.org/markup-compatibility/2006">
              <mc:Choice xmlns:v="urn:schemas-microsoft-com:vml" Requires="v">
                <p:oleObj spid="_x0000_s123939" name="CorelDRAW" r:id="rId3" imgW="1334770" imgH="683260" progId="">
                  <p:embed/>
                </p:oleObj>
              </mc:Choice>
              <mc:Fallback>
                <p:oleObj name="CorelDRAW" r:id="rId3" imgW="1334770" imgH="683260" progId="">
                  <p:embed/>
                  <p:pic>
                    <p:nvPicPr>
                      <p:cNvPr id="0" name="Object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0898"/>
                        <a:ext cx="74771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grad"/>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cur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2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2"/>
          <p:cNvGraphicFramePr>
            <a:graphicFrameLocks noGrp="1" noChangeAspect="1"/>
          </p:cNvGraphicFramePr>
          <p:nvPr/>
        </p:nvGraphicFramePr>
        <p:xfrm>
          <a:off x="0" y="158151"/>
          <a:ext cx="747713" cy="381000"/>
        </p:xfrm>
        <a:graphic>
          <a:graphicData uri="http://schemas.openxmlformats.org/presentationml/2006/ole">
            <mc:AlternateContent xmlns:mc="http://schemas.openxmlformats.org/markup-compatibility/2006">
              <mc:Choice xmlns:v="urn:schemas-microsoft-com:vml" Requires="v">
                <p:oleObj spid="_x0000_s54315" name="CorelDRAW" r:id="rId3" imgW="1334770" imgH="683260" progId="">
                  <p:embed/>
                </p:oleObj>
              </mc:Choice>
              <mc:Fallback>
                <p:oleObj name="CorelDRAW" r:id="rId3" imgW="1334770" imgH="683260" progId="">
                  <p:embed/>
                  <p:pic>
                    <p:nvPicPr>
                      <p:cNvPr id="0" name="Picture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151"/>
                        <a:ext cx="74771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4275" name="Picture 3"/>
          <p:cNvPicPr>
            <a:picLocks noChangeAspect="1" noChangeArrowheads="1"/>
          </p:cNvPicPr>
          <p:nvPr/>
        </p:nvPicPr>
        <p:blipFill>
          <a:blip r:embed="rId5"/>
          <a:srcRect/>
          <a:stretch>
            <a:fillRect/>
          </a:stretch>
        </p:blipFill>
        <p:spPr bwMode="auto">
          <a:xfrm>
            <a:off x="2156604" y="817887"/>
            <a:ext cx="8367622" cy="5785905"/>
          </a:xfrm>
          <a:prstGeom prst="rect">
            <a:avLst/>
          </a:prstGeom>
          <a:noFill/>
          <a:ln w="9525">
            <a:noFill/>
            <a:miter lim="800000"/>
            <a:headEnd/>
            <a:tailEnd/>
          </a:ln>
          <a:effectLst/>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4934" y="6447718"/>
            <a:ext cx="5482701" cy="156773"/>
          </a:xfrm>
        </p:spPr>
        <p:txBody>
          <a:bodyPr>
            <a:noAutofit/>
          </a:bodyPr>
          <a:lstStyle/>
          <a:p>
            <a:r>
              <a:rPr lang="en-US" sz="2000" dirty="0" err="1"/>
              <a:t>Nitral</a:t>
            </a:r>
            <a:r>
              <a:rPr lang="en-US" sz="2000" dirty="0"/>
              <a:t> Organic farm</a:t>
            </a:r>
            <a:endParaRPr lang="en-US" sz="2000" dirty="0"/>
          </a:p>
        </p:txBody>
      </p:sp>
      <p:pic>
        <p:nvPicPr>
          <p:cNvPr id="11" name="Content Placeholder 10"/>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1274934" y="762241"/>
            <a:ext cx="9945082" cy="5594109"/>
          </a:xfrm>
        </p:spPr>
      </p:pic>
      <p:sp>
        <p:nvSpPr>
          <p:cNvPr id="4" name="Slide Number Placeholder 3"/>
          <p:cNvSpPr>
            <a:spLocks noGrp="1"/>
          </p:cNvSpPr>
          <p:nvPr>
            <p:ph type="sldNum" sz="quarter" idx="12"/>
          </p:nvPr>
        </p:nvSpPr>
        <p:spPr/>
        <p:txBody>
          <a:bodyPr/>
          <a:lstStyle/>
          <a:p>
            <a:fld id="{68F0AF7D-F68C-4D22-A745-0F26DB58E409}" type="slidenum">
              <a:rPr lang="en-IN" smtClean="0"/>
            </a:fld>
            <a:endParaRPr lang="en-IN"/>
          </a:p>
        </p:txBody>
      </p:sp>
      <p:pic>
        <p:nvPicPr>
          <p:cNvPr id="5" name="Picture 2" descr="grad"/>
          <p:cNvPicPr>
            <a:picLocks noChangeAspect="1" noChangeArrowheads="1"/>
          </p:cNvPicPr>
          <p:nvPr/>
        </p:nvPicPr>
        <p:blipFill>
          <a:blip r:embed="rId2" cstate="print"/>
          <a:srcRect/>
          <a:stretch>
            <a:fillRect/>
          </a:stretch>
        </p:blipFill>
        <p:spPr bwMode="auto">
          <a:xfrm>
            <a:off x="0" y="0"/>
            <a:ext cx="12192000" cy="609600"/>
          </a:xfrm>
          <a:prstGeom prst="rect">
            <a:avLst/>
          </a:prstGeom>
          <a:noFill/>
          <a:ln w="9525">
            <a:noFill/>
            <a:miter lim="800000"/>
            <a:headEnd/>
            <a:tailEnd/>
          </a:ln>
        </p:spPr>
      </p:pic>
      <p:pic>
        <p:nvPicPr>
          <p:cNvPr id="6" name="Picture 5" descr="curve"/>
          <p:cNvPicPr>
            <a:picLocks noChangeAspect="1" noChangeArrowheads="1"/>
          </p:cNvPicPr>
          <p:nvPr/>
        </p:nvPicPr>
        <p:blipFill>
          <a:blip r:embed="rId3" cstate="print"/>
          <a:srcRect/>
          <a:stretch>
            <a:fillRect/>
          </a:stretch>
        </p:blipFill>
        <p:spPr bwMode="auto">
          <a:xfrm>
            <a:off x="0" y="0"/>
            <a:ext cx="892175" cy="6858000"/>
          </a:xfrm>
          <a:prstGeom prst="rect">
            <a:avLst/>
          </a:prstGeom>
          <a:noFill/>
          <a:ln w="9525">
            <a:noFill/>
            <a:miter lim="800000"/>
            <a:headEnd/>
            <a:tailEnd/>
          </a:ln>
        </p:spPr>
      </p:pic>
      <p:graphicFrame>
        <p:nvGraphicFramePr>
          <p:cNvPr id="7" name="Object 3"/>
          <p:cNvGraphicFramePr>
            <a:graphicFrameLocks noGrp="1" noChangeAspect="1"/>
          </p:cNvGraphicFramePr>
          <p:nvPr/>
        </p:nvGraphicFramePr>
        <p:xfrm>
          <a:off x="0" y="140898"/>
          <a:ext cx="747713" cy="381000"/>
        </p:xfrm>
        <a:graphic>
          <a:graphicData uri="http://schemas.openxmlformats.org/presentationml/2006/ole">
            <mc:AlternateContent xmlns:mc="http://schemas.openxmlformats.org/markup-compatibility/2006">
              <mc:Choice xmlns:v="urn:schemas-microsoft-com:vml" Requires="v">
                <p:oleObj spid="_x0000_s131084" name="CorelDRAW" r:id="rId4" imgW="1334770" imgH="683260" progId="">
                  <p:embed/>
                </p:oleObj>
              </mc:Choice>
              <mc:Fallback>
                <p:oleObj name="CorelDRAW" r:id="rId4" imgW="1334770" imgH="683260" progId="">
                  <p:embed/>
                  <p:pic>
                    <p:nvPicPr>
                      <p:cNvPr id="0" name="Object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0898"/>
                        <a:ext cx="747713"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2"/>
          <p:cNvSpPr txBox="1">
            <a:spLocks noChangeArrowheads="1"/>
          </p:cNvSpPr>
          <p:nvPr/>
        </p:nvSpPr>
        <p:spPr>
          <a:xfrm>
            <a:off x="1092679" y="123646"/>
            <a:ext cx="8382000" cy="457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000000"/>
                </a:solidFill>
                <a:latin typeface="+mn-lt"/>
              </a:rPr>
              <a:t>Organic farms</a:t>
            </a:r>
            <a:endParaRPr lang="en-US" sz="3200" b="1" dirty="0">
              <a:solidFill>
                <a:srgbClr val="000000"/>
              </a:solidFill>
              <a:latin typeface="+mn-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grad"/>
          <p:cNvPicPr>
            <a:picLocks noChangeAspect="1" noChangeArrowheads="1"/>
          </p:cNvPicPr>
          <p:nvPr/>
        </p:nvPicPr>
        <p:blipFill>
          <a:blip r:embed="rId1" cstate="print"/>
          <a:srcRect/>
          <a:stretch>
            <a:fillRect/>
          </a:stretch>
        </p:blipFill>
        <p:spPr bwMode="auto">
          <a:xfrm>
            <a:off x="0" y="0"/>
            <a:ext cx="12192000" cy="609600"/>
          </a:xfrm>
          <a:prstGeom prst="rect">
            <a:avLst/>
          </a:prstGeom>
          <a:noFill/>
          <a:ln w="9525">
            <a:noFill/>
            <a:miter lim="800000"/>
            <a:headEnd/>
            <a:tailEnd/>
          </a:ln>
        </p:spPr>
      </p:pic>
      <p:sp>
        <p:nvSpPr>
          <p:cNvPr id="2" name="Title 1"/>
          <p:cNvSpPr>
            <a:spLocks noGrp="1"/>
          </p:cNvSpPr>
          <p:nvPr>
            <p:ph type="title"/>
          </p:nvPr>
        </p:nvSpPr>
        <p:spPr>
          <a:xfrm>
            <a:off x="892175" y="-322753"/>
            <a:ext cx="10515600" cy="1325563"/>
          </a:xfrm>
        </p:spPr>
        <p:txBody>
          <a:bodyPr>
            <a:normAutofit/>
          </a:bodyPr>
          <a:lstStyle/>
          <a:p>
            <a:r>
              <a:rPr lang="en-US" sz="3200" dirty="0">
                <a:latin typeface="+mn-lt"/>
              </a:rPr>
              <a:t>certifications</a:t>
            </a:r>
            <a:endParaRPr lang="en-US" sz="3200" dirty="0">
              <a:latin typeface="+mn-lt"/>
            </a:endParaRPr>
          </a:p>
        </p:txBody>
      </p:sp>
      <p:sp>
        <p:nvSpPr>
          <p:cNvPr id="4" name="Slide Number Placeholder 3"/>
          <p:cNvSpPr>
            <a:spLocks noGrp="1"/>
          </p:cNvSpPr>
          <p:nvPr>
            <p:ph type="sldNum" sz="quarter" idx="12"/>
          </p:nvPr>
        </p:nvSpPr>
        <p:spPr/>
        <p:txBody>
          <a:bodyPr/>
          <a:lstStyle/>
          <a:p>
            <a:fld id="{68F0AF7D-F68C-4D22-A745-0F26DB58E409}" type="slidenum">
              <a:rPr lang="en-IN" smtClean="0"/>
            </a:fld>
            <a:endParaRPr lang="en-IN"/>
          </a:p>
        </p:txBody>
      </p:sp>
      <p:pic>
        <p:nvPicPr>
          <p:cNvPr id="6" name="Picture 5" descr="curve"/>
          <p:cNvPicPr>
            <a:picLocks noChangeAspect="1" noChangeArrowheads="1"/>
          </p:cNvPicPr>
          <p:nvPr/>
        </p:nvPicPr>
        <p:blipFill>
          <a:blip r:embed="rId2" cstate="print"/>
          <a:srcRect/>
          <a:stretch>
            <a:fillRect/>
          </a:stretch>
        </p:blipFill>
        <p:spPr bwMode="auto">
          <a:xfrm>
            <a:off x="0" y="0"/>
            <a:ext cx="892175" cy="6858000"/>
          </a:xfrm>
          <a:prstGeom prst="rect">
            <a:avLst/>
          </a:prstGeom>
          <a:noFill/>
          <a:ln w="9525">
            <a:noFill/>
            <a:miter lim="800000"/>
            <a:headEnd/>
            <a:tailEnd/>
          </a:ln>
        </p:spPr>
      </p:pic>
      <p:graphicFrame>
        <p:nvGraphicFramePr>
          <p:cNvPr id="7" name="Object 3"/>
          <p:cNvGraphicFramePr>
            <a:graphicFrameLocks noGrp="1" noChangeAspect="1"/>
          </p:cNvGraphicFramePr>
          <p:nvPr/>
        </p:nvGraphicFramePr>
        <p:xfrm>
          <a:off x="0" y="140898"/>
          <a:ext cx="747713" cy="381000"/>
        </p:xfrm>
        <a:graphic>
          <a:graphicData uri="http://schemas.openxmlformats.org/presentationml/2006/ole">
            <mc:AlternateContent xmlns:mc="http://schemas.openxmlformats.org/markup-compatibility/2006">
              <mc:Choice xmlns:v="urn:schemas-microsoft-com:vml" Requires="v">
                <p:oleObj spid="_x0000_s132108" name="CorelDRAW" r:id="rId3" imgW="1334770" imgH="683260" progId="">
                  <p:embed/>
                </p:oleObj>
              </mc:Choice>
              <mc:Fallback>
                <p:oleObj name="CorelDRAW" r:id="rId3" imgW="1334770" imgH="683260" progId="">
                  <p:embed/>
                  <p:pic>
                    <p:nvPicPr>
                      <p:cNvPr id="0"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0898"/>
                        <a:ext cx="747713"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Content Placeholder 6" descr="A picture containing drawing&#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7200" y="1614470"/>
            <a:ext cx="890057" cy="626632"/>
          </a:xfrm>
          <a:prstGeom prst="rect">
            <a:avLst/>
          </a:prstGeom>
        </p:spPr>
      </p:pic>
      <p:pic>
        <p:nvPicPr>
          <p:cNvPr id="10" name="Picture 9" descr="A close up of a sign&#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83853" y="1588334"/>
            <a:ext cx="678903" cy="678903"/>
          </a:xfrm>
          <a:prstGeom prst="rect">
            <a:avLst/>
          </a:prstGeom>
        </p:spPr>
      </p:pic>
      <p:pic>
        <p:nvPicPr>
          <p:cNvPr id="11" name="Picture 10" descr="A picture containing room, drawing&#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9672" y="1569179"/>
            <a:ext cx="882540" cy="759795"/>
          </a:xfrm>
          <a:prstGeom prst="rect">
            <a:avLst/>
          </a:prstGeom>
        </p:spPr>
      </p:pic>
      <p:sp>
        <p:nvSpPr>
          <p:cNvPr id="12" name="TextBox 11"/>
          <p:cNvSpPr txBox="1"/>
          <p:nvPr/>
        </p:nvSpPr>
        <p:spPr>
          <a:xfrm>
            <a:off x="5755689" y="1749283"/>
            <a:ext cx="6024978" cy="369332"/>
          </a:xfrm>
          <a:prstGeom prst="rect">
            <a:avLst/>
          </a:prstGeom>
          <a:noFill/>
        </p:spPr>
        <p:txBody>
          <a:bodyPr wrap="square" rtlCol="0">
            <a:spAutoFit/>
          </a:bodyPr>
          <a:lstStyle/>
          <a:p>
            <a:r>
              <a:rPr lang="en-US" dirty="0"/>
              <a:t>Certified organic by Ecocert, France</a:t>
            </a:r>
            <a:endParaRPr lang="en-US" dirty="0"/>
          </a:p>
        </p:txBody>
      </p:sp>
      <p:pic>
        <p:nvPicPr>
          <p:cNvPr id="13" name="Picture 12" descr="A picture containing flower, food, fruit&#10;&#10;Description automatically generated"/>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31395" y="1666135"/>
            <a:ext cx="1105111" cy="613950"/>
          </a:xfrm>
          <a:prstGeom prst="rect">
            <a:avLst/>
          </a:prstGeom>
        </p:spPr>
      </p:pic>
      <p:pic>
        <p:nvPicPr>
          <p:cNvPr id="14" name="Picture 13" descr="A picture containing drawing&#10;&#10;Description automatically generated"/>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22611" y="3578485"/>
            <a:ext cx="1747530" cy="759796"/>
          </a:xfrm>
          <a:prstGeom prst="rect">
            <a:avLst/>
          </a:prstGeom>
        </p:spPr>
      </p:pic>
      <p:pic>
        <p:nvPicPr>
          <p:cNvPr id="15" name="Picture 14" descr="A picture containing drawing&#10;&#10;Description automatically generated"/>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96376" y="2673295"/>
            <a:ext cx="1175151" cy="574763"/>
          </a:xfrm>
          <a:prstGeom prst="rect">
            <a:avLst/>
          </a:prstGeom>
        </p:spPr>
      </p:pic>
      <p:pic>
        <p:nvPicPr>
          <p:cNvPr id="16" name="Picture 15" descr="A close up of a logo&#10;&#10;Description automatically generated"/>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61472" y="2375296"/>
            <a:ext cx="1734904" cy="1154501"/>
          </a:xfrm>
          <a:prstGeom prst="rect">
            <a:avLst/>
          </a:prstGeom>
        </p:spPr>
      </p:pic>
      <p:pic>
        <p:nvPicPr>
          <p:cNvPr id="17" name="Picture 16" descr="A drawing of a cartoon character&#10;&#10;Description automatically generated"/>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83736" y="3447932"/>
            <a:ext cx="960621" cy="1027023"/>
          </a:xfrm>
          <a:prstGeom prst="rect">
            <a:avLst/>
          </a:prstGeom>
        </p:spPr>
      </p:pic>
      <p:pic>
        <p:nvPicPr>
          <p:cNvPr id="18" name="Picture 17" descr="A close up of a sign&#10;&#10;Description automatically generated"/>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99102" y="2525604"/>
            <a:ext cx="1346136" cy="884465"/>
          </a:xfrm>
          <a:prstGeom prst="rect">
            <a:avLst/>
          </a:prstGeom>
        </p:spPr>
      </p:pic>
      <p:pic>
        <p:nvPicPr>
          <p:cNvPr id="19" name="Picture 18" descr="A close up of a sign&#10;&#10;Description automatically generated"/>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894298" y="4474955"/>
            <a:ext cx="989653" cy="989653"/>
          </a:xfrm>
          <a:prstGeom prst="rect">
            <a:avLst/>
          </a:prstGeom>
        </p:spPr>
      </p:pic>
      <p:sp>
        <p:nvSpPr>
          <p:cNvPr id="20" name="TextBox 19"/>
          <p:cNvSpPr txBox="1"/>
          <p:nvPr/>
        </p:nvSpPr>
        <p:spPr>
          <a:xfrm>
            <a:off x="5755689" y="2741104"/>
            <a:ext cx="3929848" cy="369332"/>
          </a:xfrm>
          <a:prstGeom prst="rect">
            <a:avLst/>
          </a:prstGeom>
          <a:noFill/>
        </p:spPr>
        <p:txBody>
          <a:bodyPr wrap="square" rtlCol="0">
            <a:spAutoFit/>
          </a:bodyPr>
          <a:lstStyle/>
          <a:p>
            <a:r>
              <a:rPr lang="en-US" dirty="0"/>
              <a:t>System certifications</a:t>
            </a:r>
            <a:endParaRPr lang="en-US" dirty="0"/>
          </a:p>
        </p:txBody>
      </p:sp>
      <p:sp>
        <p:nvSpPr>
          <p:cNvPr id="21" name="TextBox 20"/>
          <p:cNvSpPr txBox="1"/>
          <p:nvPr/>
        </p:nvSpPr>
        <p:spPr>
          <a:xfrm>
            <a:off x="5755689" y="3827542"/>
            <a:ext cx="3929848" cy="369332"/>
          </a:xfrm>
          <a:prstGeom prst="rect">
            <a:avLst/>
          </a:prstGeom>
          <a:noFill/>
        </p:spPr>
        <p:txBody>
          <a:bodyPr wrap="square" rtlCol="0">
            <a:spAutoFit/>
          </a:bodyPr>
          <a:lstStyle/>
          <a:p>
            <a:r>
              <a:rPr lang="en-US" dirty="0"/>
              <a:t>Certified Halal and kosher</a:t>
            </a:r>
            <a:endParaRPr lang="en-US" dirty="0"/>
          </a:p>
        </p:txBody>
      </p:sp>
      <p:sp>
        <p:nvSpPr>
          <p:cNvPr id="22" name="TextBox 21"/>
          <p:cNvSpPr txBox="1"/>
          <p:nvPr/>
        </p:nvSpPr>
        <p:spPr>
          <a:xfrm>
            <a:off x="5755689" y="4905896"/>
            <a:ext cx="3929848" cy="369332"/>
          </a:xfrm>
          <a:prstGeom prst="rect">
            <a:avLst/>
          </a:prstGeom>
          <a:noFill/>
        </p:spPr>
        <p:txBody>
          <a:bodyPr wrap="square" rtlCol="0">
            <a:spAutoFit/>
          </a:bodyPr>
          <a:lstStyle/>
          <a:p>
            <a:r>
              <a:rPr lang="en-US" dirty="0"/>
              <a:t>Certified ‘for life’ by IMO Swiss AG.</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ad"/>
          <p:cNvPicPr>
            <a:picLocks noChangeAspect="1" noChangeArrowheads="1"/>
          </p:cNvPicPr>
          <p:nvPr/>
        </p:nvPicPr>
        <p:blipFill>
          <a:blip r:embed="rId1" cstate="print"/>
          <a:srcRect/>
          <a:stretch>
            <a:fillRect/>
          </a:stretch>
        </p:blipFill>
        <p:spPr bwMode="auto">
          <a:xfrm>
            <a:off x="429675" y="0"/>
            <a:ext cx="11811001" cy="609600"/>
          </a:xfrm>
          <a:prstGeom prst="rect">
            <a:avLst/>
          </a:prstGeom>
          <a:noFill/>
          <a:ln w="9525">
            <a:noFill/>
            <a:miter lim="800000"/>
            <a:headEnd/>
            <a:tailEnd/>
          </a:ln>
        </p:spPr>
      </p:pic>
      <p:sp>
        <p:nvSpPr>
          <p:cNvPr id="3" name="Content Placeholder 2"/>
          <p:cNvSpPr>
            <a:spLocks noGrp="1"/>
          </p:cNvSpPr>
          <p:nvPr>
            <p:ph idx="1"/>
          </p:nvPr>
        </p:nvSpPr>
        <p:spPr>
          <a:xfrm>
            <a:off x="1010729" y="1316667"/>
            <a:ext cx="10515600" cy="4351338"/>
          </a:xfrm>
        </p:spPr>
        <p:txBody>
          <a:bodyPr>
            <a:normAutofit fontScale="55000" lnSpcReduction="20000"/>
          </a:bodyPr>
          <a:lstStyle/>
          <a:p>
            <a:pPr marL="341630" indent="-341630" defTabSz="449580">
              <a:spcBef>
                <a:spcPts val="3200"/>
              </a:spcBef>
            </a:pPr>
            <a:r>
              <a:rPr lang="en-US" b="1" dirty="0">
                <a:latin typeface="Helvetica" charset="0"/>
                <a:ea typeface="Helvetica" charset="0"/>
                <a:cs typeface="Helvetica" charset="0"/>
                <a:sym typeface="Helvetica" charset="0"/>
              </a:rPr>
              <a:t>Two US patents</a:t>
            </a:r>
            <a:r>
              <a:rPr lang="en-US" dirty="0"/>
              <a:t> (patent no. US8110229B2 and US8394429B2) for treatment of ADHD &amp; memory enhancement</a:t>
            </a:r>
            <a:endParaRPr lang="en-US" dirty="0"/>
          </a:p>
          <a:p>
            <a:pPr marL="341630" indent="-341630" defTabSz="449580">
              <a:spcBef>
                <a:spcPts val="3200"/>
              </a:spcBef>
            </a:pPr>
            <a:r>
              <a:rPr lang="en-US" b="1" dirty="0">
                <a:latin typeface="Helvetica" charset="0"/>
                <a:ea typeface="Helvetica" charset="0"/>
                <a:cs typeface="Helvetica" charset="0"/>
                <a:sym typeface="Helvetica" charset="0"/>
              </a:rPr>
              <a:t>1 Indian patent</a:t>
            </a:r>
            <a:r>
              <a:rPr lang="en-US" dirty="0"/>
              <a:t> for combining supercritical CO2 extracts with hydrophilic extracts for therapeutic efficacy</a:t>
            </a:r>
            <a:endParaRPr lang="en-US" dirty="0"/>
          </a:p>
          <a:p>
            <a:pPr marL="341630" indent="-341630" defTabSz="449580">
              <a:spcBef>
                <a:spcPts val="3200"/>
              </a:spcBef>
            </a:pPr>
            <a:r>
              <a:rPr lang="en-US" b="1" dirty="0">
                <a:latin typeface="Helvetica" charset="0"/>
                <a:ea typeface="Helvetica" charset="0"/>
                <a:cs typeface="Helvetica" charset="0"/>
                <a:sym typeface="Helvetica" charset="0"/>
              </a:rPr>
              <a:t>US FDA compliant facility</a:t>
            </a:r>
            <a:r>
              <a:rPr lang="en-US" dirty="0"/>
              <a:t> used for manufacture of extracts</a:t>
            </a:r>
            <a:endParaRPr lang="en-US" dirty="0"/>
          </a:p>
          <a:p>
            <a:pPr marL="341630" indent="-341630" defTabSz="449580">
              <a:spcBef>
                <a:spcPts val="3200"/>
              </a:spcBef>
            </a:pPr>
            <a:r>
              <a:rPr lang="en-US" b="1" dirty="0">
                <a:latin typeface="Helvetica" charset="0"/>
                <a:ea typeface="Helvetica" charset="0"/>
                <a:cs typeface="Helvetica" charset="0"/>
                <a:sym typeface="Helvetica" charset="0"/>
              </a:rPr>
              <a:t>Nisarga products successful in the USA</a:t>
            </a:r>
            <a:r>
              <a:rPr lang="en-US" dirty="0"/>
              <a:t> for over 17 years. </a:t>
            </a:r>
            <a:endParaRPr lang="en-US" dirty="0"/>
          </a:p>
          <a:p>
            <a:pPr marL="341630" indent="-341630" defTabSz="449580">
              <a:spcBef>
                <a:spcPts val="3200"/>
              </a:spcBef>
            </a:pPr>
            <a:r>
              <a:rPr lang="en-US" b="1" dirty="0">
                <a:latin typeface="Helvetica" charset="0"/>
                <a:ea typeface="Helvetica" charset="0"/>
                <a:cs typeface="Helvetica" charset="0"/>
                <a:sym typeface="Helvetica" charset="0"/>
              </a:rPr>
              <a:t>Awarded best nutritional supplement of the year</a:t>
            </a:r>
            <a:r>
              <a:rPr lang="en-US" dirty="0"/>
              <a:t> 2015 by Better Nutrition magazine in the USA for </a:t>
            </a:r>
            <a:r>
              <a:rPr lang="en-US" b="1" i="1" dirty="0" err="1"/>
              <a:t>Nurofocus</a:t>
            </a:r>
            <a:r>
              <a:rPr lang="en-US" b="1" i="1" dirty="0"/>
              <a:t>, </a:t>
            </a:r>
            <a:r>
              <a:rPr lang="en-US" dirty="0"/>
              <a:t>our</a:t>
            </a:r>
            <a:r>
              <a:rPr lang="en-US" b="1" i="1" dirty="0"/>
              <a:t> ADHD </a:t>
            </a:r>
            <a:r>
              <a:rPr lang="en-US" dirty="0"/>
              <a:t>product</a:t>
            </a:r>
            <a:endParaRPr lang="en-US" dirty="0"/>
          </a:p>
          <a:p>
            <a:pPr marL="341630" indent="-341630" defTabSz="449580">
              <a:spcBef>
                <a:spcPts val="3200"/>
              </a:spcBef>
            </a:pPr>
            <a:r>
              <a:rPr lang="en-US" b="1" dirty="0">
                <a:latin typeface="Helvetica" charset="0"/>
                <a:ea typeface="Helvetica" charset="0"/>
                <a:cs typeface="Helvetica" charset="0"/>
                <a:sym typeface="Helvetica" charset="0"/>
              </a:rPr>
              <a:t>Awarded </a:t>
            </a:r>
            <a:r>
              <a:rPr lang="en-US" b="1" dirty="0" err="1">
                <a:latin typeface="Helvetica" charset="0"/>
                <a:ea typeface="Helvetica" charset="0"/>
                <a:cs typeface="Helvetica" charset="0"/>
                <a:sym typeface="Helvetica" charset="0"/>
              </a:rPr>
              <a:t>Pharmexcil</a:t>
            </a:r>
            <a:r>
              <a:rPr lang="en-US" b="1" dirty="0">
                <a:latin typeface="Helvetica" charset="0"/>
                <a:ea typeface="Helvetica" charset="0"/>
                <a:cs typeface="Helvetica" charset="0"/>
                <a:sym typeface="Helvetica" charset="0"/>
              </a:rPr>
              <a:t> award for best patent in herbal products </a:t>
            </a:r>
            <a:r>
              <a:rPr lang="en-US" dirty="0"/>
              <a:t>by The Indian export council for </a:t>
            </a:r>
            <a:r>
              <a:rPr lang="en-US" dirty="0" err="1"/>
              <a:t>pharma</a:t>
            </a:r>
            <a:r>
              <a:rPr lang="en-US" dirty="0"/>
              <a:t> products for treatment of ADHD &amp; memory enhancement</a:t>
            </a:r>
            <a:endParaRPr lang="en-US" dirty="0"/>
          </a:p>
          <a:p>
            <a:pPr marL="341630" indent="-341630" defTabSz="449580">
              <a:spcBef>
                <a:spcPts val="3200"/>
              </a:spcBef>
            </a:pPr>
            <a:r>
              <a:rPr lang="en-US" dirty="0">
                <a:latin typeface="Helvetica" charset="0"/>
                <a:ea typeface="Helvetica" charset="0"/>
                <a:cs typeface="Helvetica" charset="0"/>
                <a:sym typeface="Helvetica" charset="0"/>
              </a:rPr>
              <a:t>One US patent pending for use of CO2 extracts for use in 100% natural therapeutic vapors</a:t>
            </a:r>
            <a:endParaRPr lang="en-US" dirty="0">
              <a:latin typeface="Helvetica" charset="0"/>
              <a:ea typeface="Helvetica" charset="0"/>
              <a:cs typeface="Helvetica" charset="0"/>
              <a:sym typeface="Helvetica" charset="0"/>
            </a:endParaRPr>
          </a:p>
          <a:p>
            <a:endParaRPr lang="en-IN" dirty="0"/>
          </a:p>
        </p:txBody>
      </p:sp>
      <p:sp>
        <p:nvSpPr>
          <p:cNvPr id="9" name="Rectangle 2"/>
          <p:cNvSpPr txBox="1">
            <a:spLocks noChangeArrowheads="1"/>
          </p:cNvSpPr>
          <p:nvPr/>
        </p:nvSpPr>
        <p:spPr bwMode="auto">
          <a:xfrm>
            <a:off x="1981200" y="304800"/>
            <a:ext cx="8382000" cy="457200"/>
          </a:xfrm>
          <a:prstGeom prst="rect">
            <a:avLst/>
          </a:prstGeom>
          <a:noFill/>
          <a:ln w="9525">
            <a:noFill/>
            <a:miter lim="800000"/>
          </a:ln>
        </p:spPr>
        <p:txBody>
          <a:bodyPr anchor="b"/>
          <a:lstStyle/>
          <a:p>
            <a:pPr algn="ctr">
              <a:lnSpc>
                <a:spcPct val="100000"/>
              </a:lnSpc>
              <a:spcBef>
                <a:spcPct val="0"/>
              </a:spcBef>
              <a:spcAft>
                <a:spcPct val="0"/>
              </a:spcAft>
              <a:buClrTx/>
              <a:buSzTx/>
              <a:buFontTx/>
              <a:buNone/>
              <a:defRPr/>
            </a:pPr>
            <a:r>
              <a:rPr lang="en-US" sz="1400" b="1" kern="0" dirty="0">
                <a:solidFill>
                  <a:srgbClr val="341031"/>
                </a:solidFill>
                <a:latin typeface="Verdana" panose="020B0604030504040204" pitchFamily="34" charset="0"/>
                <a:ea typeface="Verdana" panose="020B0604030504040204" pitchFamily="34" charset="0"/>
                <a:cs typeface="Verdana" panose="020B0604030504040204" pitchFamily="34" charset="0"/>
              </a:rPr>
              <a:t> </a:t>
            </a:r>
            <a:endParaRPr lang="en-US" sz="1400" b="1" kern="0" dirty="0">
              <a:solidFill>
                <a:srgbClr val="341031"/>
              </a:solidFill>
              <a:latin typeface="Verdana" panose="020B0604030504040204" pitchFamily="34" charset="0"/>
              <a:ea typeface="Verdana" panose="020B0604030504040204" pitchFamily="34" charset="0"/>
              <a:cs typeface="Verdana" panose="020B0604030504040204" pitchFamily="34" charset="0"/>
            </a:endParaRPr>
          </a:p>
        </p:txBody>
      </p:sp>
      <p:pic>
        <p:nvPicPr>
          <p:cNvPr id="11" name="Picture 5" descr="curve"/>
          <p:cNvPicPr>
            <a:picLocks noChangeAspect="1" noChangeArrowheads="1"/>
          </p:cNvPicPr>
          <p:nvPr/>
        </p:nvPicPr>
        <p:blipFill>
          <a:blip r:embed="rId2" cstate="print"/>
          <a:srcRect/>
          <a:stretch>
            <a:fillRect/>
          </a:stretch>
        </p:blipFill>
        <p:spPr bwMode="auto">
          <a:xfrm>
            <a:off x="0" y="0"/>
            <a:ext cx="892175" cy="6858000"/>
          </a:xfrm>
          <a:prstGeom prst="rect">
            <a:avLst/>
          </a:prstGeom>
          <a:noFill/>
          <a:ln w="9525">
            <a:noFill/>
            <a:miter lim="800000"/>
            <a:headEnd/>
            <a:tailEnd/>
          </a:ln>
        </p:spPr>
      </p:pic>
      <p:graphicFrame>
        <p:nvGraphicFramePr>
          <p:cNvPr id="12" name="Object 3"/>
          <p:cNvGraphicFramePr>
            <a:graphicFrameLocks noGrp="1" noChangeAspect="1"/>
          </p:cNvGraphicFramePr>
          <p:nvPr/>
        </p:nvGraphicFramePr>
        <p:xfrm>
          <a:off x="0" y="175404"/>
          <a:ext cx="747713" cy="381000"/>
        </p:xfrm>
        <a:graphic>
          <a:graphicData uri="http://schemas.openxmlformats.org/presentationml/2006/ole">
            <mc:AlternateContent xmlns:mc="http://schemas.openxmlformats.org/markup-compatibility/2006">
              <mc:Choice xmlns:v="urn:schemas-microsoft-com:vml" Requires="v">
                <p:oleObj spid="_x0000_s2095" name="CorelDRAW" r:id="rId3" imgW="1334770" imgH="683260" progId="">
                  <p:embed/>
                </p:oleObj>
              </mc:Choice>
              <mc:Fallback>
                <p:oleObj name="CorelDRAW" r:id="rId3" imgW="1334770" imgH="683260" progId="">
                  <p:embed/>
                  <p:pic>
                    <p:nvPicPr>
                      <p:cNvPr id="0" name="Picture 6"/>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5404"/>
                        <a:ext cx="747713"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13"/>
          <p:cNvSpPr/>
          <p:nvPr/>
        </p:nvSpPr>
        <p:spPr>
          <a:xfrm>
            <a:off x="978691" y="0"/>
            <a:ext cx="6659708" cy="584775"/>
          </a:xfrm>
          <a:prstGeom prst="rect">
            <a:avLst/>
          </a:prstGeom>
        </p:spPr>
        <p:txBody>
          <a:bodyPr wrap="none">
            <a:spAutoFit/>
          </a:bodyPr>
          <a:lstStyle/>
          <a:p>
            <a:r>
              <a:rPr lang="en-US" sz="3200" b="1" dirty="0">
                <a:solidFill>
                  <a:srgbClr val="000000"/>
                </a:solidFill>
              </a:rPr>
              <a:t>Highlights and Scientific achievements</a:t>
            </a:r>
            <a:endParaRPr lang="en-IN" sz="3200" dirty="0"/>
          </a:p>
        </p:txBody>
      </p:sp>
      <p:sp>
        <p:nvSpPr>
          <p:cNvPr id="8" name="Slide Number Placeholder 7"/>
          <p:cNvSpPr>
            <a:spLocks noGrp="1"/>
          </p:cNvSpPr>
          <p:nvPr>
            <p:ph type="sldNum" sz="quarter" idx="12"/>
          </p:nvPr>
        </p:nvSpPr>
        <p:spPr/>
        <p:txBody>
          <a:bodyPr/>
          <a:lstStyle/>
          <a:p>
            <a:fld id="{68F0AF7D-F68C-4D22-A745-0F26DB58E409}" type="slidenum">
              <a:rPr lang="en-IN" smtClean="0"/>
            </a:fld>
            <a:endParaRPr lang="en-IN"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grad"/>
          <p:cNvPicPr>
            <a:picLocks noChangeAspect="1" noChangeArrowheads="1"/>
          </p:cNvPicPr>
          <p:nvPr/>
        </p:nvPicPr>
        <p:blipFill>
          <a:blip r:embed="rId1" cstate="print"/>
          <a:srcRect/>
          <a:stretch>
            <a:fillRect/>
          </a:stretch>
        </p:blipFill>
        <p:spPr bwMode="auto">
          <a:xfrm>
            <a:off x="380999" y="0"/>
            <a:ext cx="11811001" cy="609600"/>
          </a:xfrm>
          <a:prstGeom prst="rect">
            <a:avLst/>
          </a:prstGeom>
          <a:noFill/>
          <a:ln w="9525">
            <a:noFill/>
            <a:miter lim="800000"/>
            <a:headEnd/>
            <a:tailEnd/>
          </a:ln>
        </p:spPr>
      </p:pic>
      <p:sp>
        <p:nvSpPr>
          <p:cNvPr id="2" name="Title 1"/>
          <p:cNvSpPr>
            <a:spLocks noGrp="1"/>
          </p:cNvSpPr>
          <p:nvPr>
            <p:ph type="title"/>
          </p:nvPr>
        </p:nvSpPr>
        <p:spPr>
          <a:xfrm>
            <a:off x="897145" y="114960"/>
            <a:ext cx="10370389" cy="437132"/>
          </a:xfrm>
        </p:spPr>
        <p:txBody>
          <a:bodyPr>
            <a:normAutofit fontScale="90000"/>
          </a:bodyPr>
          <a:lstStyle/>
          <a:p>
            <a:r>
              <a:rPr lang="en-IN" sz="3200" b="1" dirty="0"/>
              <a:t>Our  prestigious clients around the world</a:t>
            </a:r>
            <a:endParaRPr lang="en-IN" sz="3200" b="1" dirty="0"/>
          </a:p>
        </p:txBody>
      </p:sp>
      <p:sp>
        <p:nvSpPr>
          <p:cNvPr id="3" name="Content Placeholder 2"/>
          <p:cNvSpPr>
            <a:spLocks noGrp="1"/>
          </p:cNvSpPr>
          <p:nvPr>
            <p:ph idx="1"/>
          </p:nvPr>
        </p:nvSpPr>
        <p:spPr>
          <a:xfrm>
            <a:off x="1556953" y="1558131"/>
            <a:ext cx="10515600" cy="4351338"/>
          </a:xfrm>
        </p:spPr>
        <p:txBody>
          <a:bodyPr/>
          <a:lstStyle/>
          <a:p>
            <a:r>
              <a:rPr lang="en-IN" dirty="0"/>
              <a:t>Estee Lauder, USA</a:t>
            </a:r>
            <a:endParaRPr lang="en-IN" dirty="0"/>
          </a:p>
          <a:p>
            <a:r>
              <a:rPr lang="en-IN" dirty="0"/>
              <a:t>Aveda Corporation, USA</a:t>
            </a:r>
            <a:endParaRPr lang="en-IN" dirty="0"/>
          </a:p>
          <a:p>
            <a:r>
              <a:rPr lang="en-IN" dirty="0"/>
              <a:t>Nutraceutical International Corporation, USA</a:t>
            </a:r>
            <a:endParaRPr lang="en-IN" dirty="0"/>
          </a:p>
          <a:p>
            <a:r>
              <a:rPr lang="en-IN" dirty="0"/>
              <a:t>Himalaya, USA</a:t>
            </a:r>
            <a:endParaRPr lang="en-IN" dirty="0"/>
          </a:p>
          <a:p>
            <a:r>
              <a:rPr lang="en-IN" dirty="0"/>
              <a:t>Advantage Health, USA</a:t>
            </a:r>
            <a:endParaRPr lang="en-IN" dirty="0"/>
          </a:p>
          <a:p>
            <a:r>
              <a:rPr lang="en-IN" dirty="0" err="1"/>
              <a:t>Pukka</a:t>
            </a:r>
            <a:r>
              <a:rPr lang="en-IN" dirty="0"/>
              <a:t> Herbs, UK</a:t>
            </a:r>
            <a:endParaRPr lang="en-IN" dirty="0"/>
          </a:p>
          <a:p>
            <a:r>
              <a:rPr lang="en-IN" dirty="0" err="1"/>
              <a:t>Dabur</a:t>
            </a:r>
            <a:r>
              <a:rPr lang="en-IN" dirty="0"/>
              <a:t>, Dubai</a:t>
            </a:r>
            <a:endParaRPr lang="en-IN" dirty="0"/>
          </a:p>
          <a:p>
            <a:endParaRPr lang="en-IN" dirty="0"/>
          </a:p>
        </p:txBody>
      </p:sp>
      <p:sp>
        <p:nvSpPr>
          <p:cNvPr id="4" name="Slide Number Placeholder 3"/>
          <p:cNvSpPr>
            <a:spLocks noGrp="1"/>
          </p:cNvSpPr>
          <p:nvPr>
            <p:ph type="sldNum" sz="quarter" idx="12"/>
          </p:nvPr>
        </p:nvSpPr>
        <p:spPr/>
        <p:txBody>
          <a:bodyPr/>
          <a:lstStyle/>
          <a:p>
            <a:fld id="{68F0AF7D-F68C-4D22-A745-0F26DB58E409}" type="slidenum">
              <a:rPr lang="en-IN" smtClean="0"/>
            </a:fld>
            <a:endParaRPr lang="en-IN"/>
          </a:p>
        </p:txBody>
      </p:sp>
      <p:pic>
        <p:nvPicPr>
          <p:cNvPr id="6" name="Picture 5" descr="curve"/>
          <p:cNvPicPr>
            <a:picLocks noChangeAspect="1" noChangeArrowheads="1"/>
          </p:cNvPicPr>
          <p:nvPr/>
        </p:nvPicPr>
        <p:blipFill>
          <a:blip r:embed="rId2" cstate="print"/>
          <a:srcRect/>
          <a:stretch>
            <a:fillRect/>
          </a:stretch>
        </p:blipFill>
        <p:spPr bwMode="auto">
          <a:xfrm>
            <a:off x="0" y="0"/>
            <a:ext cx="892175" cy="6858000"/>
          </a:xfrm>
          <a:prstGeom prst="rect">
            <a:avLst/>
          </a:prstGeom>
          <a:noFill/>
          <a:ln w="9525">
            <a:noFill/>
            <a:miter lim="800000"/>
            <a:headEnd/>
            <a:tailEnd/>
          </a:ln>
        </p:spPr>
      </p:pic>
      <p:graphicFrame>
        <p:nvGraphicFramePr>
          <p:cNvPr id="7" name="Object 3"/>
          <p:cNvGraphicFramePr>
            <a:graphicFrameLocks noGrp="1" noChangeAspect="1"/>
          </p:cNvGraphicFramePr>
          <p:nvPr/>
        </p:nvGraphicFramePr>
        <p:xfrm>
          <a:off x="0" y="175404"/>
          <a:ext cx="747713" cy="381000"/>
        </p:xfrm>
        <a:graphic>
          <a:graphicData uri="http://schemas.openxmlformats.org/presentationml/2006/ole">
            <mc:AlternateContent xmlns:mc="http://schemas.openxmlformats.org/markup-compatibility/2006">
              <mc:Choice xmlns:v="urn:schemas-microsoft-com:vml" Requires="v">
                <p:oleObj spid="_x0000_s116779" name="CorelDRAW" r:id="rId3" imgW="1334770" imgH="683260" progId="">
                  <p:embed/>
                </p:oleObj>
              </mc:Choice>
              <mc:Fallback>
                <p:oleObj name="CorelDRAW" r:id="rId3" imgW="1334770" imgH="683260" progId="">
                  <p:embed/>
                  <p:pic>
                    <p:nvPicPr>
                      <p:cNvPr id="0" name="Picture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5404"/>
                        <a:ext cx="747713"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14554</Words>
  <Application>WPS Presentation</Application>
  <PresentationFormat>Widescreen</PresentationFormat>
  <Paragraphs>712</Paragraphs>
  <Slides>55</Slides>
  <Notes>6</Notes>
  <HiddenSlides>0</HiddenSlides>
  <MMClips>1</MMClips>
  <ScaleCrop>false</ScaleCrop>
  <HeadingPairs>
    <vt:vector size="8" baseType="variant">
      <vt:variant>
        <vt:lpstr>已用的字体</vt:lpstr>
      </vt:variant>
      <vt:variant>
        <vt:i4>18</vt:i4>
      </vt:variant>
      <vt:variant>
        <vt:lpstr>主题</vt:lpstr>
      </vt:variant>
      <vt:variant>
        <vt:i4>1</vt:i4>
      </vt:variant>
      <vt:variant>
        <vt:lpstr>嵌入 OLE 服务器</vt:lpstr>
      </vt:variant>
      <vt:variant>
        <vt:i4>0</vt:i4>
      </vt:variant>
      <vt:variant>
        <vt:lpstr>幻灯片标题</vt:lpstr>
      </vt:variant>
      <vt:variant>
        <vt:i4>55</vt:i4>
      </vt:variant>
    </vt:vector>
  </HeadingPairs>
  <TitlesOfParts>
    <vt:vector size="74" baseType="lpstr">
      <vt:lpstr>Arial</vt:lpstr>
      <vt:lpstr>SimSun</vt:lpstr>
      <vt:lpstr>Wingdings</vt:lpstr>
      <vt:lpstr>Trebuchet MS</vt:lpstr>
      <vt:lpstr>Verdana</vt:lpstr>
      <vt:lpstr>Century Gothic</vt:lpstr>
      <vt:lpstr>Helvetica</vt:lpstr>
      <vt:lpstr>Calibri Light</vt:lpstr>
      <vt:lpstr>Calibri</vt:lpstr>
      <vt:lpstr>Microsoft YaHei</vt:lpstr>
      <vt:lpstr>Arial Unicode MS</vt:lpstr>
      <vt:lpstr>Georgia</vt:lpstr>
      <vt:lpstr>Times New Roman</vt:lpstr>
      <vt:lpstr>Times New Roman</vt:lpstr>
      <vt:lpstr>Bell MT</vt:lpstr>
      <vt:lpstr>PMingLiU-ExtB</vt:lpstr>
      <vt:lpstr>Symbol</vt:lpstr>
      <vt:lpstr>Garamond</vt:lpstr>
      <vt:lpstr>Office Theme</vt:lpstr>
      <vt:lpstr>NISARGA BIOTECH PVT. LTD.</vt:lpstr>
      <vt:lpstr>We have our own 50 acres of organic farms &amp; about 150 acres of contracted farms which are certified organic by EcoCert</vt:lpstr>
      <vt:lpstr>What is organic certification in India and what does it entail? </vt:lpstr>
      <vt:lpstr>Our commitment</vt:lpstr>
      <vt:lpstr>PowerPoint 演示文稿</vt:lpstr>
      <vt:lpstr>Nitral Organic farm</vt:lpstr>
      <vt:lpstr>certifications</vt:lpstr>
      <vt:lpstr>PowerPoint 演示文稿</vt:lpstr>
      <vt:lpstr>Our  prestigious clients around the world</vt:lpstr>
      <vt:lpstr>PowerPoint 演示文稿</vt:lpstr>
      <vt:lpstr>PowerPoint 演示文稿</vt:lpstr>
      <vt:lpstr>Our Well Equipped In House Testing and Formulation Labs</vt:lpstr>
      <vt:lpstr>Cell line lab for research on the extracts	</vt:lpstr>
      <vt:lpstr>PowerPoint 演示文稿</vt:lpstr>
      <vt:lpstr>PowerPoint 演示文稿</vt:lpstr>
      <vt:lpstr>PowerPoint 演示文稿</vt:lpstr>
      <vt:lpstr>PowerPoint 演示文稿</vt:lpstr>
      <vt:lpstr>Comparison of organoleptic profile of extracts</vt:lpstr>
      <vt:lpstr>PowerPoint 演示文稿</vt:lpstr>
      <vt:lpstr>Antioxidant &amp; Anti-Inflammatory activity</vt:lpstr>
      <vt:lpstr>Water soluble CO2 Extracts</vt:lpstr>
      <vt:lpstr>Where can water soluble CO2 extracts be used?</vt:lpstr>
      <vt:lpstr>Water soluble CO2 extract Demo Video</vt:lpstr>
      <vt:lpstr>Where can CO2 extracts be used? </vt:lpstr>
      <vt:lpstr>PowerPoint 演示文稿</vt:lpstr>
      <vt:lpstr>Body care products</vt:lpstr>
      <vt:lpstr>Massage and therapeutic oils</vt:lpstr>
      <vt:lpstr>Advantages of using CO2 extracts in topical healthcare applications</vt:lpstr>
      <vt:lpstr>PowerPoint 演示文稿</vt:lpstr>
      <vt:lpstr>PowerPoint 演示文稿</vt:lpstr>
      <vt:lpstr>PowerPoint 演示文稿</vt:lpstr>
      <vt:lpstr>PowerPoint 演示文稿</vt:lpstr>
      <vt:lpstr>Soft Gel Capsules</vt:lpstr>
      <vt:lpstr>Syrups for healthcare</vt:lpstr>
      <vt:lpstr>Holistic extracts</vt:lpstr>
      <vt:lpstr>Our most successful holistic extracts</vt:lpstr>
      <vt:lpstr>PowerPoint 演示文稿</vt:lpstr>
      <vt:lpstr>PowerPoint 演示文稿</vt:lpstr>
      <vt:lpstr>Nisarga’s holistic extract study- Turmeric</vt:lpstr>
      <vt:lpstr>PowerPoint 演示文稿</vt:lpstr>
      <vt:lpstr>PowerPoint 演示文稿</vt:lpstr>
      <vt:lpstr>Where can holistic extract be used?</vt:lpstr>
      <vt:lpstr>PowerPoint 演示文稿</vt:lpstr>
      <vt:lpstr>Our product for neurological ailments in children</vt:lpstr>
      <vt:lpstr>PowerPoint 演示文稿</vt:lpstr>
      <vt:lpstr>PowerPoint 演示文稿</vt:lpstr>
      <vt:lpstr>PowerPoint 演示文稿</vt:lpstr>
      <vt:lpstr>PowerPoint 演示文稿</vt:lpstr>
      <vt:lpstr>Nartana	</vt:lpstr>
      <vt:lpstr>Trial parameters </vt:lpstr>
      <vt:lpstr>Nartana Clinical trial data</vt:lpstr>
      <vt:lpstr>PowerPoint 演示文稿</vt:lpstr>
      <vt:lpstr>Innovation and way forward…</vt:lpstr>
      <vt:lpstr>What can we do for	you?</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devendra soman</dc:creator>
  <cp:lastModifiedBy>SIGMA</cp:lastModifiedBy>
  <cp:revision>145</cp:revision>
  <dcterms:created xsi:type="dcterms:W3CDTF">2017-02-25T11:41:00Z</dcterms:created>
  <dcterms:modified xsi:type="dcterms:W3CDTF">2021-07-21T07:10:26Z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